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E284"/>
    <a:srgbClr val="66FFCC"/>
    <a:srgbClr val="FF6600"/>
    <a:srgbClr val="8D1B75"/>
    <a:srgbClr val="DBA167"/>
    <a:srgbClr val="5E29F3"/>
    <a:srgbClr val="CC0066"/>
    <a:srgbClr val="324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859280"/>
            <a:ext cx="85344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12192000" cy="932688"/>
          </a:xfrm>
          <a:prstGeom prst="rect">
            <a:avLst/>
          </a:prstGeom>
        </p:spPr>
      </p:pic>
      <p:sp>
        <p:nvSpPr>
          <p:cNvPr id="3" name="Subtitle 2"/>
          <p:cNvSpPr>
            <a:spLocks noGrp="1"/>
          </p:cNvSpPr>
          <p:nvPr>
            <p:ph type="subTitle" idx="1"/>
          </p:nvPr>
        </p:nvSpPr>
        <p:spPr>
          <a:xfrm>
            <a:off x="1828800" y="3429000"/>
            <a:ext cx="85344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21863D24-BFD0-45CE-9278-E515F4A11BF6}" type="datetimeFigureOut">
              <a:rPr lang="en-US" smtClean="0"/>
              <a:t>7/26/2016</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578962B0-5AE2-48BD-9EBC-8E832978B1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63D24-BFD0-45CE-9278-E515F4A11BF6}"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962B0-5AE2-48BD-9EBC-8E832978B1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09041"/>
            <a:ext cx="17272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27200" y="1219200"/>
            <a:ext cx="69088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63D24-BFD0-45CE-9278-E515F4A11BF6}"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962B0-5AE2-48BD-9EBC-8E832978B12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63D24-BFD0-45CE-9278-E515F4A11BF6}"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962B0-5AE2-48BD-9EBC-8E832978B128}" type="slidenum">
              <a:rPr lang="en-US" smtClean="0"/>
              <a:t>‹#›</a:t>
            </a:fld>
            <a:endParaRPr lang="en-US"/>
          </a:p>
        </p:txBody>
      </p:sp>
    </p:spTree>
    <p:extLst>
      <p:ext uri="{BB962C8B-B14F-4D97-AF65-F5344CB8AC3E}">
        <p14:creationId xmlns:p14="http://schemas.microsoft.com/office/powerpoint/2010/main" val="246198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828800" y="2438401"/>
            <a:ext cx="85344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63D24-BFD0-45CE-9278-E515F4A11BF6}"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962B0-5AE2-48BD-9EBC-8E832978B128}"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863D24-BFD0-45CE-9278-E515F4A11BF6}"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962B0-5AE2-48BD-9EBC-8E832978B128}"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12192000" cy="932688"/>
          </a:xfrm>
          <a:prstGeom prst="rect">
            <a:avLst/>
          </a:prstGeom>
        </p:spPr>
      </p:pic>
      <p:sp>
        <p:nvSpPr>
          <p:cNvPr id="2" name="Title 1"/>
          <p:cNvSpPr>
            <a:spLocks noGrp="1"/>
          </p:cNvSpPr>
          <p:nvPr>
            <p:ph type="title"/>
          </p:nvPr>
        </p:nvSpPr>
        <p:spPr>
          <a:xfrm>
            <a:off x="1930400" y="3410268"/>
            <a:ext cx="83312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930400" y="1503680"/>
            <a:ext cx="83312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12192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828800" y="2438400"/>
            <a:ext cx="41656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1863D24-BFD0-45CE-9278-E515F4A11BF6}"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962B0-5AE2-48BD-9EBC-8E832978B128}" type="slidenum">
              <a:rPr lang="en-US" smtClean="0"/>
              <a:t>‹#›</a:t>
            </a:fld>
            <a:endParaRPr lang="en-US"/>
          </a:p>
        </p:txBody>
      </p:sp>
      <p:sp>
        <p:nvSpPr>
          <p:cNvPr id="12" name="Content Placeholder 11"/>
          <p:cNvSpPr>
            <a:spLocks noGrp="1"/>
          </p:cNvSpPr>
          <p:nvPr>
            <p:ph sz="quarter" idx="14"/>
          </p:nvPr>
        </p:nvSpPr>
        <p:spPr>
          <a:xfrm>
            <a:off x="6197600" y="2438400"/>
            <a:ext cx="41656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12192000" cy="932688"/>
          </a:xfrm>
          <a:prstGeom prst="rect">
            <a:avLst/>
          </a:prstGeom>
        </p:spPr>
      </p:pic>
      <p:sp>
        <p:nvSpPr>
          <p:cNvPr id="11" name="Content Placeholder 10"/>
          <p:cNvSpPr>
            <a:spLocks noGrp="1"/>
          </p:cNvSpPr>
          <p:nvPr>
            <p:ph sz="quarter" idx="13"/>
          </p:nvPr>
        </p:nvSpPr>
        <p:spPr>
          <a:xfrm>
            <a:off x="1828800" y="2819400"/>
            <a:ext cx="4165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197600" y="2819400"/>
            <a:ext cx="4165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2362201"/>
            <a:ext cx="4167717"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3368" y="2359152"/>
            <a:ext cx="4169833"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63D24-BFD0-45CE-9278-E515F4A11BF6}" type="datetimeFigureOut">
              <a:rPr lang="en-US" smtClean="0"/>
              <a:t>7/26/2016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8962B0-5AE2-48BD-9EBC-8E832978B1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63D24-BFD0-45CE-9278-E515F4A11BF6}" type="datetimeFigureOut">
              <a:rPr lang="en-US" smtClean="0"/>
              <a:t>7/26/2016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962B0-5AE2-48BD-9EBC-8E832978B128}"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1863D24-BFD0-45CE-9278-E515F4A11BF6}"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962B0-5AE2-48BD-9EBC-8E832978B1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2" y="1676400"/>
            <a:ext cx="37591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6604002" y="2275840"/>
            <a:ext cx="37591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63D24-BFD0-45CE-9278-E515F4A11BF6}"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962B0-5AE2-48BD-9EBC-8E832978B128}" type="slidenum">
              <a:rPr lang="en-US" smtClean="0"/>
              <a:t>‹#›</a:t>
            </a:fld>
            <a:endParaRPr lang="en-US"/>
          </a:p>
        </p:txBody>
      </p:sp>
      <p:sp>
        <p:nvSpPr>
          <p:cNvPr id="9" name="Content Placeholder 8"/>
          <p:cNvSpPr>
            <a:spLocks noGrp="1"/>
          </p:cNvSpPr>
          <p:nvPr>
            <p:ph sz="quarter" idx="13"/>
          </p:nvPr>
        </p:nvSpPr>
        <p:spPr>
          <a:xfrm>
            <a:off x="1828800" y="1676400"/>
            <a:ext cx="43688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950720" y="1847088"/>
            <a:ext cx="4120896"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04000" y="1676400"/>
            <a:ext cx="37592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2032000" y="1905000"/>
            <a:ext cx="39624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604000" y="2276856"/>
            <a:ext cx="37592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63D24-BFD0-45CE-9278-E515F4A11BF6}"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962B0-5AE2-48BD-9EBC-8E832978B1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a:stretch>
            <a:fillRect/>
          </a:stretch>
        </p:blipFill>
        <p:spPr>
          <a:xfrm>
            <a:off x="0" y="0"/>
            <a:ext cx="12192000" cy="6858000"/>
          </a:xfrm>
          <a:prstGeom prst="rect">
            <a:avLst/>
          </a:prstGeom>
        </p:spPr>
      </p:pic>
      <p:sp>
        <p:nvSpPr>
          <p:cNvPr id="2" name="Title Placeholder 1"/>
          <p:cNvSpPr>
            <a:spLocks noGrp="1"/>
          </p:cNvSpPr>
          <p:nvPr>
            <p:ph type="title"/>
          </p:nvPr>
        </p:nvSpPr>
        <p:spPr>
          <a:xfrm>
            <a:off x="1828800" y="1295400"/>
            <a:ext cx="85344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0" y="2057401"/>
            <a:ext cx="85344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406400" y="6356351"/>
            <a:ext cx="28448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1863D24-BFD0-45CE-9278-E515F4A11BF6}" type="datetimeFigureOut">
              <a:rPr lang="en-US" smtClean="0"/>
              <a:t>7/26/2016</a:t>
            </a:fld>
            <a:endParaRPr lang="en-US"/>
          </a:p>
        </p:txBody>
      </p:sp>
      <p:sp>
        <p:nvSpPr>
          <p:cNvPr id="5" name="Footer Placeholder 4"/>
          <p:cNvSpPr>
            <a:spLocks noGrp="1"/>
          </p:cNvSpPr>
          <p:nvPr>
            <p:ph type="ftr" sz="quarter" idx="3"/>
          </p:nvPr>
        </p:nvSpPr>
        <p:spPr bwMode="white">
          <a:xfrm>
            <a:off x="3962400" y="6356351"/>
            <a:ext cx="42672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8900160" y="6364225"/>
            <a:ext cx="28448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78962B0-5AE2-48BD-9EBC-8E832978B1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911" y="1917902"/>
            <a:ext cx="7895572" cy="1589386"/>
          </a:xfrm>
          <a:ln w="34925">
            <a:solidFill>
              <a:srgbClr val="FFFFFF"/>
            </a:solidFill>
          </a:ln>
          <a:effectLst>
            <a:outerShdw blurRad="317500" dir="2700000" algn="ctr">
              <a:srgbClr val="000000">
                <a:alpha val="43000"/>
              </a:srgbClr>
            </a:outerShdw>
          </a:effectLst>
        </p:spPr>
        <p:txBody>
          <a:bodyPr>
            <a:normAutofit fontScale="90000"/>
          </a:bodyPr>
          <a:lstStyle/>
          <a:p>
            <a:r>
              <a:rPr lang="en-US" sz="5400" u="sng" cap="all" dirty="0">
                <a:ln w="0"/>
                <a:solidFill>
                  <a:schemeClr val="tx1"/>
                </a:solidFill>
                <a:effectLst>
                  <a:reflection blurRad="12700" stA="50000" endPos="50000" dist="5000" dir="5400000" sy="-100000" rotWithShape="0"/>
                </a:effectLst>
              </a:rPr>
              <a:t/>
            </a:r>
            <a:br>
              <a:rPr lang="en-US" sz="5400" u="sng" cap="all" dirty="0">
                <a:ln w="0"/>
                <a:solidFill>
                  <a:schemeClr val="tx1"/>
                </a:solidFill>
                <a:effectLst>
                  <a:reflection blurRad="12700" stA="50000" endPos="50000" dist="5000" dir="5400000" sy="-100000" rotWithShape="0"/>
                </a:effectLst>
              </a:rPr>
            </a:br>
            <a:r>
              <a:rPr lang="en-US" sz="5400" u="sng" dirty="0">
                <a:ln w="0"/>
                <a:solidFill>
                  <a:schemeClr val="tx1">
                    <a:lumMod val="95000"/>
                    <a:lumOff val="5000"/>
                  </a:schemeClr>
                </a:solidFill>
                <a:effectLst>
                  <a:reflection blurRad="12700" stA="50000" endPos="50000" dist="5000" dir="5400000" sy="-100000" rotWithShape="0"/>
                </a:effectLst>
              </a:rPr>
              <a:t>*</a:t>
            </a:r>
            <a:r>
              <a:rPr lang="en-US" sz="5400" u="sng" dirty="0" smtClean="0">
                <a:ln w="0"/>
                <a:solidFill>
                  <a:schemeClr val="tx1">
                    <a:lumMod val="95000"/>
                    <a:lumOff val="5000"/>
                  </a:schemeClr>
                </a:solidFill>
                <a:effectLst>
                  <a:reflection blurRad="12700" stA="50000" endPos="50000" dist="5000" dir="5400000" sy="-100000" rotWithShape="0"/>
                </a:effectLst>
                <a:latin typeface="Arial Rounded MT Bold" pitchFamily="34" charset="0"/>
              </a:rPr>
              <a:t>7 reasons for ssr</a:t>
            </a:r>
            <a:r>
              <a:rPr lang="en-US" sz="5400" b="1" cap="none" spc="0" dirty="0">
                <a:ln w="50800"/>
                <a:solidFill>
                  <a:schemeClr val="bg1">
                    <a:shade val="50000"/>
                  </a:schemeClr>
                </a:solidFill>
              </a:rPr>
              <a:t/>
            </a:r>
            <a:br>
              <a:rPr lang="en-US" sz="5400" b="1" cap="none" spc="0" dirty="0">
                <a:ln w="50800"/>
                <a:solidFill>
                  <a:schemeClr val="bg1">
                    <a:shade val="50000"/>
                  </a:schemeClr>
                </a:solidFill>
              </a:rPr>
            </a:br>
            <a:endParaRPr lang="en-US" sz="5400" i="0" u="sng" strike="noStrike" baseline="0" dirty="0" smtClean="0">
              <a:solidFill>
                <a:schemeClr val="tx1"/>
              </a:solidFill>
              <a:effectLst>
                <a:reflection blurRad="12700" stA="50000" endPos="50000" dist="5000" dir="5400000" sy="-100000" rotWithShape="0"/>
              </a:effectLst>
              <a:latin typeface="Lucida Sans Unicode" panose="020B0602030504020204" pitchFamily="34" charset="0"/>
            </a:endParaRPr>
          </a:p>
        </p:txBody>
      </p:sp>
    </p:spTree>
    <p:extLst>
      <p:ext uri="{BB962C8B-B14F-4D97-AF65-F5344CB8AC3E}">
        <p14:creationId xmlns:p14="http://schemas.microsoft.com/office/powerpoint/2010/main" val="202204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325" y="1190056"/>
            <a:ext cx="8683348" cy="1143000"/>
          </a:xfrm>
        </p:spPr>
        <p:txBody>
          <a:bodyPr>
            <a:normAutofit fontScale="90000"/>
          </a:bodyPr>
          <a:lstStyle/>
          <a:p>
            <a:pPr marR="0" rtl="0"/>
            <a:r>
              <a:rPr lang="en-US" b="1" i="0" u="none" strike="noStrike" baseline="0" dirty="0" smtClean="0">
                <a:solidFill>
                  <a:srgbClr val="002060"/>
                </a:solidFill>
                <a:latin typeface="Lucida Sans Unicode" panose="020B0602030504020204" pitchFamily="34" charset="0"/>
              </a:rPr>
              <a:t>5. Reading develops a student’s imagination.</a:t>
            </a:r>
            <a:endParaRPr lang="en-US" b="0" i="0" u="none" strike="noStrike" baseline="0" dirty="0" smtClean="0">
              <a:solidFill>
                <a:srgbClr val="002060"/>
              </a:solidFill>
              <a:latin typeface="Lucida Sans Unicode" panose="020B0602030504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296" y="2635726"/>
            <a:ext cx="3420793" cy="282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580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839" y="1226632"/>
            <a:ext cx="8683348" cy="4320728"/>
          </a:xfrm>
        </p:spPr>
        <p:txBody>
          <a:bodyPr>
            <a:normAutofit fontScale="90000"/>
          </a:bodyPr>
          <a:lstStyle/>
          <a:p>
            <a:pPr marR="0" rtl="0"/>
            <a:r>
              <a:rPr lang="en-US" sz="3300" b="0" i="0" u="none" strike="noStrike" baseline="0" dirty="0" smtClean="0">
                <a:solidFill>
                  <a:srgbClr val="00B0F0"/>
                </a:solidFill>
                <a:latin typeface="Lucida Sans Unicode" panose="020B0602030504020204" pitchFamily="34" charset="0"/>
              </a:rPr>
              <a:t>This is because when we read, our brains translate the descriptions of people, places and things into pictures. When we’re engaged in a story, we’re also imagining how the characters are feeling. We use our own experiences to imagine how we would feel in the same situation.</a:t>
            </a:r>
            <a:r>
              <a:rPr lang="en-US" b="0" i="0" u="none" strike="noStrike" baseline="0" dirty="0" smtClean="0">
                <a:solidFill>
                  <a:srgbClr val="00B0F0"/>
                </a:solidFill>
                <a:latin typeface="Lucida Sans Unicode" panose="020B0602030504020204" pitchFamily="34" charset="0"/>
              </a:rPr>
              <a:t> </a:t>
            </a:r>
          </a:p>
        </p:txBody>
      </p:sp>
    </p:spTree>
    <p:extLst>
      <p:ext uri="{BB962C8B-B14F-4D97-AF65-F5344CB8AC3E}">
        <p14:creationId xmlns:p14="http://schemas.microsoft.com/office/powerpoint/2010/main" val="1837118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615" y="1738696"/>
            <a:ext cx="8683348" cy="1143000"/>
          </a:xfrm>
        </p:spPr>
        <p:txBody>
          <a:bodyPr>
            <a:normAutofit fontScale="90000"/>
          </a:bodyPr>
          <a:lstStyle/>
          <a:p>
            <a:pPr marR="0" rtl="0"/>
            <a:r>
              <a:rPr lang="en-US" b="1" i="0" u="none" strike="noStrike" baseline="0" dirty="0" smtClean="0">
                <a:solidFill>
                  <a:srgbClr val="2EE284"/>
                </a:solidFill>
                <a:latin typeface="Lucida Sans Unicode" panose="020B0602030504020204" pitchFamily="34" charset="0"/>
              </a:rPr>
              <a:t>6. Reading relaxes the body and calms the mind.</a:t>
            </a:r>
            <a:endParaRPr lang="en-US" b="0" i="0" u="none" strike="noStrike" baseline="0" dirty="0" smtClean="0">
              <a:solidFill>
                <a:srgbClr val="2EE284"/>
              </a:solidFill>
              <a:latin typeface="Lucida Sans Unicode" panose="020B0602030504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284" y="2816351"/>
            <a:ext cx="4335780" cy="242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21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267" y="4031672"/>
            <a:ext cx="8683348" cy="986117"/>
          </a:xfrm>
        </p:spPr>
        <p:txBody>
          <a:bodyPr>
            <a:normAutofit fontScale="90000"/>
          </a:bodyPr>
          <a:lstStyle/>
          <a:p>
            <a:pPr marR="0" rtl="0"/>
            <a:r>
              <a:rPr lang="en-US" b="0" i="0" u="none" strike="noStrike" baseline="0" dirty="0" smtClean="0">
                <a:solidFill>
                  <a:srgbClr val="002060"/>
                </a:solidFill>
                <a:latin typeface="Lucida Sans Unicode" panose="020B0602030504020204" pitchFamily="34" charset="0"/>
              </a:rPr>
              <a:t>The constant movement, flashing lights and noise which bombard our senses when we’re watching TV, looking at a computer or playing an electronic game are actually quite stressful for our brains.</a:t>
            </a:r>
          </a:p>
        </p:txBody>
      </p:sp>
    </p:spTree>
    <p:extLst>
      <p:ext uri="{BB962C8B-B14F-4D97-AF65-F5344CB8AC3E}">
        <p14:creationId xmlns:p14="http://schemas.microsoft.com/office/powerpoint/2010/main" val="807185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455" y="2677480"/>
            <a:ext cx="8683348" cy="1143000"/>
          </a:xfrm>
        </p:spPr>
        <p:txBody>
          <a:bodyPr>
            <a:normAutofit fontScale="90000"/>
          </a:bodyPr>
          <a:lstStyle/>
          <a:p>
            <a:pPr marR="0" rtl="0"/>
            <a:r>
              <a:rPr lang="en-US" b="0" i="0" u="none" strike="noStrike" baseline="0" dirty="0" smtClean="0">
                <a:solidFill>
                  <a:srgbClr val="00B0F0"/>
                </a:solidFill>
                <a:latin typeface="Lucida Sans Unicode" panose="020B0602030504020204" pitchFamily="34" charset="0"/>
              </a:rPr>
              <a:t>When we read, we read in silence and the black print on a white page is much less stressful for our eyes and brains. </a:t>
            </a:r>
          </a:p>
        </p:txBody>
      </p:sp>
    </p:spTree>
    <p:extLst>
      <p:ext uri="{BB962C8B-B14F-4D97-AF65-F5344CB8AC3E}">
        <p14:creationId xmlns:p14="http://schemas.microsoft.com/office/powerpoint/2010/main" val="61365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141" y="1566307"/>
            <a:ext cx="3006725" cy="218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23124" y="4191952"/>
            <a:ext cx="8683348" cy="1143000"/>
          </a:xfrm>
        </p:spPr>
        <p:txBody>
          <a:bodyPr>
            <a:normAutofit fontScale="90000"/>
          </a:bodyPr>
          <a:lstStyle/>
          <a:p>
            <a:pPr marR="0" rtl="0"/>
            <a:r>
              <a:rPr lang="en-US" b="1" i="0" u="none" strike="noStrike" baseline="0" dirty="0" smtClean="0">
                <a:solidFill>
                  <a:srgbClr val="2EE284"/>
                </a:solidFill>
                <a:latin typeface="Lucida Sans Unicode" panose="020B0602030504020204" pitchFamily="34" charset="0"/>
              </a:rPr>
              <a:t>7. Students choose what they read. </a:t>
            </a:r>
            <a:endParaRPr lang="en-US" b="0" i="0" u="none" strike="noStrike" baseline="0" dirty="0" smtClean="0">
              <a:solidFill>
                <a:srgbClr val="2EE284"/>
              </a:solidFill>
              <a:latin typeface="Lucida Sans Unicode" panose="020B0602030504020204" pitchFamily="34" charset="0"/>
            </a:endParaRPr>
          </a:p>
        </p:txBody>
      </p:sp>
    </p:spTree>
    <p:extLst>
      <p:ext uri="{BB962C8B-B14F-4D97-AF65-F5344CB8AC3E}">
        <p14:creationId xmlns:p14="http://schemas.microsoft.com/office/powerpoint/2010/main" val="3860960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719" y="2506792"/>
            <a:ext cx="8683348" cy="1143000"/>
          </a:xfrm>
        </p:spPr>
        <p:txBody>
          <a:bodyPr>
            <a:normAutofit fontScale="90000"/>
          </a:bodyPr>
          <a:lstStyle/>
          <a:p>
            <a:pPr marR="0" rtl="0"/>
            <a:r>
              <a:rPr lang="en-US" b="0" i="0" u="none" strike="noStrike" baseline="0" dirty="0" smtClean="0">
                <a:solidFill>
                  <a:srgbClr val="002060"/>
                </a:solidFill>
                <a:latin typeface="Lucida Sans Unicode" panose="020B0602030504020204" pitchFamily="34" charset="0"/>
              </a:rPr>
              <a:t>The best part of SSR is that students get to select their own books and choose what they want to read. </a:t>
            </a:r>
            <a:r>
              <a:rPr lang="en-US" b="0" i="0" u="none" strike="noStrike" baseline="0" dirty="0" smtClean="0">
                <a:solidFill>
                  <a:srgbClr val="8D1B75"/>
                </a:solidFill>
                <a:latin typeface="Lucida Sans Unicode" panose="020B0602030504020204" pitchFamily="34" charset="0"/>
              </a:rPr>
              <a:t> </a:t>
            </a:r>
          </a:p>
        </p:txBody>
      </p:sp>
    </p:spTree>
    <p:extLst>
      <p:ext uri="{BB962C8B-B14F-4D97-AF65-F5344CB8AC3E}">
        <p14:creationId xmlns:p14="http://schemas.microsoft.com/office/powerpoint/2010/main" val="1500348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896" y="2607193"/>
            <a:ext cx="2950464" cy="309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03375" y="2226376"/>
            <a:ext cx="8683348" cy="1143000"/>
          </a:xfrm>
        </p:spPr>
        <p:txBody>
          <a:bodyPr>
            <a:normAutofit fontScale="90000"/>
          </a:bodyPr>
          <a:lstStyle/>
          <a:p>
            <a:pPr marR="0" rtl="0"/>
            <a:r>
              <a:rPr lang="en-US" b="1" i="0" u="none" strike="noStrike" baseline="0" dirty="0" smtClean="0">
                <a:solidFill>
                  <a:srgbClr val="00B0F0"/>
                </a:solidFill>
                <a:latin typeface="Lucida Sans Unicode" panose="020B0602030504020204" pitchFamily="34" charset="0"/>
              </a:rPr>
              <a:t>          1</a:t>
            </a:r>
            <a:r>
              <a:rPr lang="en-US" b="1" i="0" u="none" strike="noStrike" baseline="0" dirty="0" smtClean="0">
                <a:solidFill>
                  <a:srgbClr val="00B0F0"/>
                </a:solidFill>
                <a:latin typeface="Lucida Sans Unicode" panose="020B0602030504020204" pitchFamily="34" charset="0"/>
              </a:rPr>
              <a:t>. Kids who read often</a:t>
            </a:r>
            <a:r>
              <a:rPr lang="en-US" b="1" i="0" u="none" strike="noStrike" dirty="0" smtClean="0">
                <a:solidFill>
                  <a:srgbClr val="00B0F0"/>
                </a:solidFill>
                <a:latin typeface="Lucida Sans Unicode" panose="020B0602030504020204" pitchFamily="34" charset="0"/>
              </a:rPr>
              <a:t> </a:t>
            </a:r>
            <a:r>
              <a:rPr lang="en-US" b="1" i="0" u="none" strike="noStrike" baseline="0" dirty="0" smtClean="0">
                <a:solidFill>
                  <a:srgbClr val="00B0F0"/>
                </a:solidFill>
                <a:latin typeface="Lucida Sans Unicode" panose="020B0602030504020204" pitchFamily="34" charset="0"/>
              </a:rPr>
              <a:t>get better at it</a:t>
            </a:r>
            <a:endParaRPr lang="en-US" b="0" i="0" u="none" strike="noStrike" baseline="0" dirty="0" smtClean="0">
              <a:solidFill>
                <a:srgbClr val="00B0F0"/>
              </a:solidFill>
              <a:latin typeface="Lucida Sans Unicode" panose="020B0602030504020204" pitchFamily="34" charset="0"/>
            </a:endParaRPr>
          </a:p>
        </p:txBody>
      </p:sp>
    </p:spTree>
    <p:extLst>
      <p:ext uri="{BB962C8B-B14F-4D97-AF65-F5344CB8AC3E}">
        <p14:creationId xmlns:p14="http://schemas.microsoft.com/office/powerpoint/2010/main" val="2799159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191" y="1450848"/>
            <a:ext cx="8683348" cy="3230880"/>
          </a:xfrm>
        </p:spPr>
        <p:txBody>
          <a:bodyPr>
            <a:normAutofit/>
          </a:bodyPr>
          <a:lstStyle/>
          <a:p>
            <a:pPr marR="0" rtl="0"/>
            <a:r>
              <a:rPr lang="en-US" b="0" i="0" u="none" strike="noStrike" baseline="0" dirty="0" smtClean="0">
                <a:solidFill>
                  <a:srgbClr val="2EE284"/>
                </a:solidFill>
                <a:latin typeface="Lucida Sans Unicode" panose="020B0602030504020204" pitchFamily="34" charset="0"/>
              </a:rPr>
              <a:t>Practice makes perfect in almost everything we do, and reading is no different from </a:t>
            </a:r>
            <a:r>
              <a:rPr lang="en-US" dirty="0" smtClean="0">
                <a:solidFill>
                  <a:srgbClr val="2EE284"/>
                </a:solidFill>
                <a:latin typeface="Lucida Sans Unicode" panose="020B0602030504020204" pitchFamily="34" charset="0"/>
              </a:rPr>
              <a:t>other activities</a:t>
            </a:r>
            <a:r>
              <a:rPr lang="en-US" b="0" i="0" u="none" strike="noStrike" baseline="0" dirty="0" smtClean="0">
                <a:solidFill>
                  <a:srgbClr val="2EE284"/>
                </a:solidFill>
                <a:latin typeface="Lucida Sans Unicode" panose="020B0602030504020204" pitchFamily="34" charset="0"/>
              </a:rPr>
              <a:t>. </a:t>
            </a:r>
          </a:p>
        </p:txBody>
      </p:sp>
    </p:spTree>
    <p:extLst>
      <p:ext uri="{BB962C8B-B14F-4D97-AF65-F5344CB8AC3E}">
        <p14:creationId xmlns:p14="http://schemas.microsoft.com/office/powerpoint/2010/main" val="4223645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071" y="1933768"/>
            <a:ext cx="8683348" cy="1143000"/>
          </a:xfrm>
        </p:spPr>
        <p:txBody>
          <a:bodyPr>
            <a:normAutofit fontScale="90000"/>
          </a:bodyPr>
          <a:lstStyle/>
          <a:p>
            <a:pPr marR="0" rtl="0"/>
            <a:r>
              <a:rPr lang="en-US" b="1" i="0" u="none" strike="noStrike" baseline="0" dirty="0" smtClean="0">
                <a:solidFill>
                  <a:srgbClr val="002060"/>
                </a:solidFill>
                <a:latin typeface="Lucida Sans Unicode" panose="020B0602030504020204" pitchFamily="34" charset="0"/>
              </a:rPr>
              <a:t>2. Reading exercises our brains and improves concentration</a:t>
            </a:r>
            <a:endParaRPr lang="en-US" b="0" i="0" u="none" strike="noStrike" baseline="0" dirty="0" smtClean="0">
              <a:solidFill>
                <a:srgbClr val="002060"/>
              </a:solidFill>
              <a:latin typeface="Lucida Sans Unicode" panose="020B0602030504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810" y="3181253"/>
            <a:ext cx="3149727" cy="2308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518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2617" y="1319655"/>
            <a:ext cx="3530249" cy="211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52143" y="3901436"/>
            <a:ext cx="8683348" cy="1143000"/>
          </a:xfrm>
        </p:spPr>
        <p:txBody>
          <a:bodyPr>
            <a:normAutofit fontScale="90000"/>
          </a:bodyPr>
          <a:lstStyle/>
          <a:p>
            <a:pPr marR="0" rtl="0"/>
            <a:r>
              <a:rPr lang="en-US" b="0" i="0" u="none" strike="noStrike" baseline="0" dirty="0" smtClean="0">
                <a:solidFill>
                  <a:srgbClr val="00B0F0"/>
                </a:solidFill>
                <a:latin typeface="Lucida Sans Unicode" panose="020B0602030504020204" pitchFamily="34" charset="0"/>
              </a:rPr>
              <a:t>Reading strengthens brain connections and actually builds new connections.</a:t>
            </a:r>
          </a:p>
        </p:txBody>
      </p:sp>
    </p:spTree>
    <p:extLst>
      <p:ext uri="{BB962C8B-B14F-4D97-AF65-F5344CB8AC3E}">
        <p14:creationId xmlns:p14="http://schemas.microsoft.com/office/powerpoint/2010/main" val="3760765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72" y="2459101"/>
            <a:ext cx="3268663" cy="201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52143" y="1597152"/>
            <a:ext cx="8683348" cy="1304544"/>
          </a:xfrm>
        </p:spPr>
        <p:txBody>
          <a:bodyPr>
            <a:normAutofit fontScale="90000"/>
          </a:bodyPr>
          <a:lstStyle/>
          <a:p>
            <a:pPr marR="0" rtl="0"/>
            <a:r>
              <a:rPr lang="en-US" b="1" i="0" u="none" strike="noStrike" baseline="0" dirty="0" smtClean="0">
                <a:solidFill>
                  <a:srgbClr val="2EE284"/>
                </a:solidFill>
                <a:latin typeface="Lucida Sans Unicode" panose="020B0602030504020204" pitchFamily="34" charset="0"/>
              </a:rPr>
              <a:t>3. Reading teaches students about the world around them.</a:t>
            </a:r>
            <a:endParaRPr lang="en-US" b="0" i="0" u="none" strike="noStrike" baseline="0" dirty="0" smtClean="0">
              <a:solidFill>
                <a:srgbClr val="2EE284"/>
              </a:solidFill>
              <a:latin typeface="Lucida Sans Unicode" panose="020B0602030504020204" pitchFamily="34" charset="0"/>
            </a:endParaRPr>
          </a:p>
        </p:txBody>
      </p:sp>
    </p:spTree>
    <p:extLst>
      <p:ext uri="{BB962C8B-B14F-4D97-AF65-F5344CB8AC3E}">
        <p14:creationId xmlns:p14="http://schemas.microsoft.com/office/powerpoint/2010/main" val="2474944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615" y="-1499616"/>
            <a:ext cx="8683348" cy="6643116"/>
          </a:xfrm>
        </p:spPr>
        <p:txBody>
          <a:bodyPr>
            <a:normAutofit/>
          </a:bodyPr>
          <a:lstStyle/>
          <a:p>
            <a:pPr marR="0" rtl="0"/>
            <a:r>
              <a:rPr lang="en-US" sz="3200" b="0" i="0" u="none" strike="noStrike" baseline="0" dirty="0" smtClean="0">
                <a:solidFill>
                  <a:srgbClr val="002060"/>
                </a:solidFill>
                <a:latin typeface="Lucida Sans Unicode" panose="020B0602030504020204" pitchFamily="34" charset="0"/>
              </a:rPr>
              <a:t>Through reading, </a:t>
            </a:r>
            <a:r>
              <a:rPr lang="en-US" sz="3200" dirty="0" smtClean="0">
                <a:solidFill>
                  <a:srgbClr val="002060"/>
                </a:solidFill>
                <a:latin typeface="Lucida Sans Unicode" panose="020B0602030504020204" pitchFamily="34" charset="0"/>
              </a:rPr>
              <a:t>we </a:t>
            </a:r>
            <a:r>
              <a:rPr lang="en-US" sz="3200" b="0" i="0" u="none" strike="noStrike" baseline="0" dirty="0" smtClean="0">
                <a:solidFill>
                  <a:srgbClr val="002060"/>
                </a:solidFill>
                <a:latin typeface="Lucida Sans Unicode" panose="020B0602030504020204" pitchFamily="34" charset="0"/>
              </a:rPr>
              <a:t>learn about people, places and events outside </a:t>
            </a:r>
            <a:r>
              <a:rPr lang="en-US" sz="3200" dirty="0" smtClean="0">
                <a:solidFill>
                  <a:srgbClr val="002060"/>
                </a:solidFill>
                <a:latin typeface="Lucida Sans Unicode" panose="020B0602030504020204" pitchFamily="34" charset="0"/>
              </a:rPr>
              <a:t>our</a:t>
            </a:r>
            <a:r>
              <a:rPr lang="en-US" sz="3200" b="0" i="0" u="none" strike="noStrike" baseline="0" dirty="0" smtClean="0">
                <a:solidFill>
                  <a:srgbClr val="002060"/>
                </a:solidFill>
                <a:latin typeface="Lucida Sans Unicode" panose="020B0602030504020204" pitchFamily="34" charset="0"/>
              </a:rPr>
              <a:t> own experience. </a:t>
            </a:r>
            <a:r>
              <a:rPr lang="en-US" sz="3200" dirty="0" smtClean="0">
                <a:solidFill>
                  <a:srgbClr val="002060"/>
                </a:solidFill>
                <a:latin typeface="Lucida Sans Unicode" panose="020B0602030504020204" pitchFamily="34" charset="0"/>
              </a:rPr>
              <a:t>We </a:t>
            </a:r>
            <a:r>
              <a:rPr lang="en-US" sz="3200" b="0" i="0" u="none" strike="noStrike" baseline="0" dirty="0" smtClean="0">
                <a:solidFill>
                  <a:srgbClr val="002060"/>
                </a:solidFill>
                <a:latin typeface="Lucida Sans Unicode" panose="020B0602030504020204" pitchFamily="34" charset="0"/>
              </a:rPr>
              <a:t>are exposed to ways of life, ideas and beliefs about the world which may be different from those </a:t>
            </a:r>
            <a:r>
              <a:rPr lang="en-US" sz="3200" dirty="0" smtClean="0">
                <a:solidFill>
                  <a:srgbClr val="002060"/>
                </a:solidFill>
                <a:latin typeface="Lucida Sans Unicode" panose="020B0602030504020204" pitchFamily="34" charset="0"/>
              </a:rPr>
              <a:t>around us.</a:t>
            </a:r>
            <a:endParaRPr lang="en-US" sz="3200" b="0" i="0" u="none" strike="noStrike" baseline="0" dirty="0" smtClean="0">
              <a:solidFill>
                <a:srgbClr val="002060"/>
              </a:solidFill>
              <a:latin typeface="Lucida Sans Unicode" panose="020B0602030504020204" pitchFamily="34" charset="0"/>
            </a:endParaRPr>
          </a:p>
        </p:txBody>
      </p:sp>
    </p:spTree>
    <p:extLst>
      <p:ext uri="{BB962C8B-B14F-4D97-AF65-F5344CB8AC3E}">
        <p14:creationId xmlns:p14="http://schemas.microsoft.com/office/powerpoint/2010/main" val="164604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082" y="1110463"/>
            <a:ext cx="2663825" cy="247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32685" y="3319397"/>
            <a:ext cx="8679283" cy="2467627"/>
          </a:xfrm>
        </p:spPr>
        <p:txBody>
          <a:bodyPr>
            <a:normAutofit/>
          </a:bodyPr>
          <a:lstStyle/>
          <a:p>
            <a:pPr marR="0" rtl="0"/>
            <a:r>
              <a:rPr lang="en-US" b="1" i="0" u="none" strike="noStrike" baseline="0" dirty="0" smtClean="0">
                <a:solidFill>
                  <a:srgbClr val="00B0F0"/>
                </a:solidFill>
                <a:latin typeface="Lucida Sans Unicode" panose="020B0602030504020204" pitchFamily="34" charset="0"/>
              </a:rPr>
              <a:t>4. Reading improves a student’s vocabulary</a:t>
            </a:r>
            <a:r>
              <a:rPr lang="en-US" b="0" i="0" u="none" strike="noStrike" baseline="0" dirty="0" smtClean="0">
                <a:solidFill>
                  <a:srgbClr val="00B0F0"/>
                </a:solidFill>
                <a:latin typeface="Lucida Sans Unicode" panose="020B0602030504020204" pitchFamily="34" charset="0"/>
              </a:rPr>
              <a:t> </a:t>
            </a:r>
            <a:r>
              <a:rPr lang="en-US" b="1" i="0" u="none" strike="noStrike" baseline="0" dirty="0" smtClean="0">
                <a:solidFill>
                  <a:srgbClr val="00B0F0"/>
                </a:solidFill>
                <a:latin typeface="Lucida Sans Unicode" panose="020B0602030504020204" pitchFamily="34" charset="0"/>
              </a:rPr>
              <a:t>and leads to more highly-developed language skills.</a:t>
            </a:r>
            <a:endParaRPr lang="en-US" b="0" i="0" u="none" strike="noStrike" baseline="0" dirty="0" smtClean="0">
              <a:solidFill>
                <a:srgbClr val="00B0F0"/>
              </a:solidFill>
              <a:latin typeface="Lucida Sans Unicode" panose="020B0602030504020204" pitchFamily="34" charset="0"/>
            </a:endParaRPr>
          </a:p>
        </p:txBody>
      </p:sp>
    </p:spTree>
    <p:extLst>
      <p:ext uri="{BB962C8B-B14F-4D97-AF65-F5344CB8AC3E}">
        <p14:creationId xmlns:p14="http://schemas.microsoft.com/office/powerpoint/2010/main" val="4140000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607" y="2133600"/>
            <a:ext cx="8683348" cy="2833255"/>
          </a:xfrm>
        </p:spPr>
        <p:txBody>
          <a:bodyPr>
            <a:normAutofit fontScale="90000"/>
          </a:bodyPr>
          <a:lstStyle/>
          <a:p>
            <a:pPr marR="0" rtl="0"/>
            <a:r>
              <a:rPr lang="en-US" b="0" i="0" u="none" strike="noStrike" baseline="0" dirty="0" smtClean="0">
                <a:solidFill>
                  <a:srgbClr val="2EE284"/>
                </a:solidFill>
                <a:latin typeface="Lucida Sans Unicode" panose="020B0602030504020204" pitchFamily="34" charset="0"/>
              </a:rPr>
              <a:t>This is because students learn new words as they read, </a:t>
            </a:r>
            <a:r>
              <a:rPr lang="en-US" dirty="0" smtClean="0">
                <a:solidFill>
                  <a:srgbClr val="2EE284"/>
                </a:solidFill>
                <a:latin typeface="Lucida Sans Unicode" panose="020B0602030504020204" pitchFamily="34" charset="0"/>
              </a:rPr>
              <a:t>and </a:t>
            </a:r>
            <a:r>
              <a:rPr lang="en-US" b="0" i="0" u="none" strike="noStrike" baseline="0" dirty="0" smtClean="0">
                <a:solidFill>
                  <a:srgbClr val="2EE284"/>
                </a:solidFill>
                <a:latin typeface="Lucida Sans Unicode" panose="020B0602030504020204" pitchFamily="34" charset="0"/>
              </a:rPr>
              <a:t>they unconsciously absorb information </a:t>
            </a:r>
            <a:r>
              <a:rPr lang="en-US" dirty="0" smtClean="0">
                <a:solidFill>
                  <a:srgbClr val="2EE284"/>
                </a:solidFill>
                <a:latin typeface="Lucida Sans Unicode" panose="020B0602030504020204" pitchFamily="34" charset="0"/>
              </a:rPr>
              <a:t>such as</a:t>
            </a:r>
            <a:r>
              <a:rPr lang="en-US" b="0" i="0" u="none" strike="noStrike" baseline="0" dirty="0" smtClean="0">
                <a:solidFill>
                  <a:srgbClr val="2EE284"/>
                </a:solidFill>
                <a:latin typeface="Lucida Sans Unicode" panose="020B0602030504020204" pitchFamily="34" charset="0"/>
              </a:rPr>
              <a:t> how to structure sentences and how to use words and language effectively. </a:t>
            </a:r>
          </a:p>
        </p:txBody>
      </p:sp>
    </p:spTree>
    <p:extLst>
      <p:ext uri="{BB962C8B-B14F-4D97-AF65-F5344CB8AC3E}">
        <p14:creationId xmlns:p14="http://schemas.microsoft.com/office/powerpoint/2010/main" val="30222240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TotalTime>
  <Words>283</Words>
  <Application>Microsoft Office PowerPoint</Application>
  <PresentationFormat>Widescreen</PresentationFormat>
  <Paragraphs>16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Garamond</vt:lpstr>
      <vt:lpstr>Lucida Sans Unicode</vt:lpstr>
      <vt:lpstr>Wingdings</vt:lpstr>
      <vt:lpstr>Couture</vt:lpstr>
      <vt:lpstr> *7 reasons for ssr </vt:lpstr>
      <vt:lpstr>          1. Kids who read often get better at it</vt:lpstr>
      <vt:lpstr>Practice makes perfect in almost everything we do, and reading is no different from other activities. </vt:lpstr>
      <vt:lpstr>2. Reading exercises our brains and improves concentration</vt:lpstr>
      <vt:lpstr>Reading strengthens brain connections and actually builds new connections.</vt:lpstr>
      <vt:lpstr>3. Reading teaches students about the world around them.</vt:lpstr>
      <vt:lpstr>Through reading, we learn about people, places and events outside our own experience. We are exposed to ways of life, ideas and beliefs about the world which may be different from those around us.</vt:lpstr>
      <vt:lpstr>4. Reading improves a student’s vocabulary and leads to more highly-developed language skills.</vt:lpstr>
      <vt:lpstr>This is because students learn new words as they read, and they unconsciously absorb information such as how to structure sentences and how to use words and language effectively. </vt:lpstr>
      <vt:lpstr>5. Reading develops a student’s imagination.</vt:lpstr>
      <vt:lpstr>This is because when we read, our brains translate the descriptions of people, places and things into pictures. When we’re engaged in a story, we’re also imagining how the characters are feeling. We use our own experiences to imagine how we would feel in the same situation. </vt:lpstr>
      <vt:lpstr>6. Reading relaxes the body and calms the mind.</vt:lpstr>
      <vt:lpstr>The constant movement, flashing lights and noise which bombard our senses when we’re watching TV, looking at a computer or playing an electronic game are actually quite stressful for our brains.</vt:lpstr>
      <vt:lpstr>When we read, we read in silence and the black print on a white page is much less stressful for our eyes and brains. </vt:lpstr>
      <vt:lpstr>7. Students choose what they read. </vt:lpstr>
      <vt:lpstr>The best part of SSR is that students get to select their own books and choose what they want to read.  </vt:lpstr>
    </vt:vector>
  </TitlesOfParts>
  <Company>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Reasons for SSR</dc:title>
  <dc:creator>Jennifer Powers</dc:creator>
  <cp:lastModifiedBy>Jennifer Torrance</cp:lastModifiedBy>
  <cp:revision>10</cp:revision>
  <dcterms:created xsi:type="dcterms:W3CDTF">2015-07-28T11:20:56Z</dcterms:created>
  <dcterms:modified xsi:type="dcterms:W3CDTF">2016-07-26T14:59:40Z</dcterms:modified>
</cp:coreProperties>
</file>