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2/27/2017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2/27/2017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TRUE/FALSE ISTEP ACTIVITY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57576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Editing Marks are not allowed on ISTEP+.  </a:t>
            </a:r>
            <a:endParaRPr lang="en-US" sz="3200" dirty="0"/>
          </a:p>
        </p:txBody>
      </p:sp>
      <p:sp>
        <p:nvSpPr>
          <p:cNvPr id="4" name="TextBox 3"/>
          <p:cNvSpPr txBox="1"/>
          <p:nvPr/>
        </p:nvSpPr>
        <p:spPr>
          <a:xfrm>
            <a:off x="631065" y="2215166"/>
            <a:ext cx="10750933" cy="3046988"/>
          </a:xfrm>
          <a:prstGeom prst="rect">
            <a:avLst/>
          </a:prstGeom>
          <a:noFill/>
        </p:spPr>
        <p:txBody>
          <a:bodyPr wrap="square" rtlCol="0">
            <a:spAutoFit/>
          </a:bodyPr>
          <a:lstStyle/>
          <a:p>
            <a:r>
              <a:rPr lang="en-US" sz="7200" b="1" dirty="0" smtClean="0"/>
              <a:t>FALSE</a:t>
            </a:r>
          </a:p>
          <a:p>
            <a:endParaRPr lang="en-US" sz="2400" dirty="0" smtClean="0"/>
          </a:p>
          <a:p>
            <a:endParaRPr lang="en-US" sz="2400" dirty="0"/>
          </a:p>
          <a:p>
            <a:r>
              <a:rPr lang="en-US" sz="2400" dirty="0" smtClean="0"/>
              <a:t>Editing </a:t>
            </a:r>
            <a:r>
              <a:rPr lang="en-US" sz="2400" dirty="0"/>
              <a:t>marks are allowed.  As a matter of fact, ISTEP+ graders actually give points when they notice that you have taken the time to edit your work.</a:t>
            </a:r>
            <a:endParaRPr lang="en-US" sz="2400" b="1" dirty="0" smtClean="0"/>
          </a:p>
        </p:txBody>
      </p:sp>
    </p:spTree>
    <p:extLst>
      <p:ext uri="{BB962C8B-B14F-4D97-AF65-F5344CB8AC3E}">
        <p14:creationId xmlns:p14="http://schemas.microsoft.com/office/powerpoint/2010/main" val="247812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Your test is graded by a computer.  </a:t>
            </a:r>
            <a:endParaRPr lang="en-US" sz="3200" dirty="0"/>
          </a:p>
        </p:txBody>
      </p:sp>
      <p:sp>
        <p:nvSpPr>
          <p:cNvPr id="4" name="TextBox 3"/>
          <p:cNvSpPr txBox="1"/>
          <p:nvPr/>
        </p:nvSpPr>
        <p:spPr>
          <a:xfrm>
            <a:off x="631065" y="2215166"/>
            <a:ext cx="10750933" cy="2308324"/>
          </a:xfrm>
          <a:prstGeom prst="rect">
            <a:avLst/>
          </a:prstGeom>
          <a:noFill/>
        </p:spPr>
        <p:txBody>
          <a:bodyPr wrap="square" rtlCol="0">
            <a:spAutoFit/>
          </a:bodyPr>
          <a:lstStyle/>
          <a:p>
            <a:r>
              <a:rPr lang="en-US" sz="7200" b="1" dirty="0" smtClean="0"/>
              <a:t>FALSE</a:t>
            </a:r>
          </a:p>
          <a:p>
            <a:endParaRPr lang="en-US" sz="2400" dirty="0" smtClean="0"/>
          </a:p>
          <a:p>
            <a:endParaRPr lang="en-US" sz="2400" dirty="0"/>
          </a:p>
          <a:p>
            <a:r>
              <a:rPr lang="en-US" sz="2400" dirty="0"/>
              <a:t>The writing portion of ISTEP+ is graded by a real person.</a:t>
            </a:r>
            <a:endParaRPr lang="en-US" sz="2400" b="1" dirty="0" smtClean="0"/>
          </a:p>
        </p:txBody>
      </p:sp>
    </p:spTree>
    <p:extLst>
      <p:ext uri="{BB962C8B-B14F-4D97-AF65-F5344CB8AC3E}">
        <p14:creationId xmlns:p14="http://schemas.microsoft.com/office/powerpoint/2010/main" val="314100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Don’t worry about going back to the text for your evidence.  </a:t>
            </a:r>
            <a:endParaRPr lang="en-US" sz="3200" dirty="0"/>
          </a:p>
        </p:txBody>
      </p:sp>
      <p:sp>
        <p:nvSpPr>
          <p:cNvPr id="4" name="TextBox 3"/>
          <p:cNvSpPr txBox="1"/>
          <p:nvPr/>
        </p:nvSpPr>
        <p:spPr>
          <a:xfrm>
            <a:off x="631065" y="2215166"/>
            <a:ext cx="10750933" cy="2677656"/>
          </a:xfrm>
          <a:prstGeom prst="rect">
            <a:avLst/>
          </a:prstGeom>
          <a:noFill/>
        </p:spPr>
        <p:txBody>
          <a:bodyPr wrap="square" rtlCol="0">
            <a:spAutoFit/>
          </a:bodyPr>
          <a:lstStyle/>
          <a:p>
            <a:r>
              <a:rPr lang="en-US" sz="7200" b="1" dirty="0" smtClean="0"/>
              <a:t>FALSE</a:t>
            </a:r>
          </a:p>
          <a:p>
            <a:endParaRPr lang="en-US" sz="2400" dirty="0" smtClean="0"/>
          </a:p>
          <a:p>
            <a:endParaRPr lang="en-US" sz="2400" dirty="0"/>
          </a:p>
          <a:p>
            <a:r>
              <a:rPr lang="en-US" sz="2400" dirty="0"/>
              <a:t>Yes, you must cite the text by using phrases like “according to the text,” “as the author states,” etc</a:t>
            </a:r>
            <a:r>
              <a:rPr lang="en-US" sz="2400" dirty="0" smtClean="0"/>
              <a:t>.</a:t>
            </a:r>
            <a:endParaRPr lang="en-US" sz="2400" b="1" dirty="0" smtClean="0"/>
          </a:p>
        </p:txBody>
      </p:sp>
    </p:spTree>
    <p:extLst>
      <p:ext uri="{BB962C8B-B14F-4D97-AF65-F5344CB8AC3E}">
        <p14:creationId xmlns:p14="http://schemas.microsoft.com/office/powerpoint/2010/main" val="40893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Your best writing will include an “explain” section that includes your good thinking. </a:t>
            </a:r>
            <a:endParaRPr lang="en-US" sz="3200" dirty="0"/>
          </a:p>
        </p:txBody>
      </p:sp>
      <p:sp>
        <p:nvSpPr>
          <p:cNvPr id="4" name="TextBox 3"/>
          <p:cNvSpPr txBox="1"/>
          <p:nvPr/>
        </p:nvSpPr>
        <p:spPr>
          <a:xfrm>
            <a:off x="631065" y="2215166"/>
            <a:ext cx="10750933" cy="2677656"/>
          </a:xfrm>
          <a:prstGeom prst="rect">
            <a:avLst/>
          </a:prstGeom>
          <a:noFill/>
        </p:spPr>
        <p:txBody>
          <a:bodyPr wrap="square" rtlCol="0">
            <a:spAutoFit/>
          </a:bodyPr>
          <a:lstStyle/>
          <a:p>
            <a:r>
              <a:rPr lang="en-US" sz="7200" b="1" dirty="0" smtClean="0"/>
              <a:t>TRUE</a:t>
            </a:r>
          </a:p>
          <a:p>
            <a:endParaRPr lang="en-US" sz="2400" dirty="0" smtClean="0"/>
          </a:p>
          <a:p>
            <a:endParaRPr lang="en-US" sz="2400" dirty="0"/>
          </a:p>
          <a:p>
            <a:r>
              <a:rPr lang="en-US" sz="2400" dirty="0"/>
              <a:t>Remember, you must explain your thinking to the ISTEP+ grader.  We know you have good thoughts - just remember to put them on paper.</a:t>
            </a:r>
            <a:endParaRPr lang="en-US" sz="2400" b="1" dirty="0" smtClean="0"/>
          </a:p>
        </p:txBody>
      </p:sp>
    </p:spTree>
    <p:extLst>
      <p:ext uri="{BB962C8B-B14F-4D97-AF65-F5344CB8AC3E}">
        <p14:creationId xmlns:p14="http://schemas.microsoft.com/office/powerpoint/2010/main" val="305344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Proper nouns RULE; Nouns/pronouns DROOL.  </a:t>
            </a:r>
            <a:endParaRPr lang="en-US" sz="3200" dirty="0"/>
          </a:p>
        </p:txBody>
      </p:sp>
      <p:sp>
        <p:nvSpPr>
          <p:cNvPr id="4" name="TextBox 3"/>
          <p:cNvSpPr txBox="1"/>
          <p:nvPr/>
        </p:nvSpPr>
        <p:spPr>
          <a:xfrm>
            <a:off x="720532" y="2287902"/>
            <a:ext cx="10750933" cy="3416320"/>
          </a:xfrm>
          <a:prstGeom prst="rect">
            <a:avLst/>
          </a:prstGeom>
          <a:noFill/>
        </p:spPr>
        <p:txBody>
          <a:bodyPr wrap="square" rtlCol="0">
            <a:spAutoFit/>
          </a:bodyPr>
          <a:lstStyle/>
          <a:p>
            <a:r>
              <a:rPr lang="en-US" sz="7200" b="1" dirty="0" smtClean="0"/>
              <a:t>TRUE</a:t>
            </a:r>
          </a:p>
          <a:p>
            <a:endParaRPr lang="en-US" sz="2400" dirty="0" smtClean="0"/>
          </a:p>
          <a:p>
            <a:endParaRPr lang="en-US" sz="2400" dirty="0"/>
          </a:p>
          <a:p>
            <a:r>
              <a:rPr lang="en-US" sz="2400" dirty="0" smtClean="0"/>
              <a:t>As </a:t>
            </a:r>
            <a:r>
              <a:rPr lang="en-US" sz="2400" dirty="0"/>
              <a:t>much as possible, use proper nouns; ISTEP+ graders get really confused with pronouns (sometimes the grader just doesn’t know what you are writing about … maybe a little short term memory loss is going on:).</a:t>
            </a:r>
            <a:r>
              <a:rPr lang="en-US" sz="2400" dirty="0" smtClean="0"/>
              <a:t>.</a:t>
            </a:r>
            <a:endParaRPr lang="en-US" sz="2400" b="1" dirty="0" smtClean="0"/>
          </a:p>
        </p:txBody>
      </p:sp>
    </p:spTree>
    <p:extLst>
      <p:ext uri="{BB962C8B-B14F-4D97-AF65-F5344CB8AC3E}">
        <p14:creationId xmlns:p14="http://schemas.microsoft.com/office/powerpoint/2010/main" val="396404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During ISTEP, hearing your writing voice inside your head is frowned upon.  </a:t>
            </a:r>
            <a:endParaRPr lang="en-US" sz="3200" dirty="0"/>
          </a:p>
        </p:txBody>
      </p:sp>
      <p:sp>
        <p:nvSpPr>
          <p:cNvPr id="4" name="TextBox 3"/>
          <p:cNvSpPr txBox="1"/>
          <p:nvPr/>
        </p:nvSpPr>
        <p:spPr>
          <a:xfrm>
            <a:off x="720532" y="2287902"/>
            <a:ext cx="10750933" cy="2677656"/>
          </a:xfrm>
          <a:prstGeom prst="rect">
            <a:avLst/>
          </a:prstGeom>
          <a:noFill/>
        </p:spPr>
        <p:txBody>
          <a:bodyPr wrap="square" rtlCol="0">
            <a:spAutoFit/>
          </a:bodyPr>
          <a:lstStyle/>
          <a:p>
            <a:r>
              <a:rPr lang="en-US" sz="7200" b="1" dirty="0" smtClean="0"/>
              <a:t>FALSE</a:t>
            </a:r>
          </a:p>
          <a:p>
            <a:endParaRPr lang="en-US" sz="2400" dirty="0" smtClean="0"/>
          </a:p>
          <a:p>
            <a:endParaRPr lang="en-US" sz="2400" dirty="0"/>
          </a:p>
          <a:p>
            <a:r>
              <a:rPr lang="en-US" sz="2400" dirty="0"/>
              <a:t> After writing your essay, lift up your paper and read it aloud in your head.  You will then catch many of your errors.</a:t>
            </a:r>
            <a:endParaRPr lang="en-US" sz="2400" b="1" dirty="0" smtClean="0"/>
          </a:p>
        </p:txBody>
      </p:sp>
    </p:spTree>
    <p:extLst>
      <p:ext uri="{BB962C8B-B14F-4D97-AF65-F5344CB8AC3E}">
        <p14:creationId xmlns:p14="http://schemas.microsoft.com/office/powerpoint/2010/main" val="301802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 a narrative essay, all details in your writing must be true.  </a:t>
            </a:r>
            <a:endParaRPr lang="en-US" sz="3200" dirty="0"/>
          </a:p>
        </p:txBody>
      </p:sp>
      <p:sp>
        <p:nvSpPr>
          <p:cNvPr id="4" name="TextBox 3"/>
          <p:cNvSpPr txBox="1"/>
          <p:nvPr/>
        </p:nvSpPr>
        <p:spPr>
          <a:xfrm>
            <a:off x="720532" y="2287902"/>
            <a:ext cx="10750933" cy="2677656"/>
          </a:xfrm>
          <a:prstGeom prst="rect">
            <a:avLst/>
          </a:prstGeom>
          <a:noFill/>
        </p:spPr>
        <p:txBody>
          <a:bodyPr wrap="square" rtlCol="0">
            <a:spAutoFit/>
          </a:bodyPr>
          <a:lstStyle/>
          <a:p>
            <a:r>
              <a:rPr lang="en-US" sz="7200" b="1" dirty="0" smtClean="0"/>
              <a:t>FALSE</a:t>
            </a:r>
          </a:p>
          <a:p>
            <a:endParaRPr lang="en-US" sz="2400" dirty="0" smtClean="0"/>
          </a:p>
          <a:p>
            <a:endParaRPr lang="en-US" sz="2400" dirty="0"/>
          </a:p>
          <a:p>
            <a:r>
              <a:rPr lang="en-US" sz="2400" dirty="0" smtClean="0"/>
              <a:t>You </a:t>
            </a:r>
            <a:r>
              <a:rPr lang="en-US" sz="2400" dirty="0"/>
              <a:t>are allowed to “make up” your story as long as the story answers the prompt.</a:t>
            </a:r>
            <a:endParaRPr lang="en-US" sz="2400" b="1" dirty="0" smtClean="0"/>
          </a:p>
        </p:txBody>
      </p:sp>
    </p:spTree>
    <p:extLst>
      <p:ext uri="{BB962C8B-B14F-4D97-AF65-F5344CB8AC3E}">
        <p14:creationId xmlns:p14="http://schemas.microsoft.com/office/powerpoint/2010/main" val="238709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Be clear and fully answer all parts of the question.  </a:t>
            </a:r>
            <a:endParaRPr lang="en-US" sz="3200" dirty="0"/>
          </a:p>
        </p:txBody>
      </p:sp>
      <p:sp>
        <p:nvSpPr>
          <p:cNvPr id="4" name="TextBox 3"/>
          <p:cNvSpPr txBox="1"/>
          <p:nvPr/>
        </p:nvSpPr>
        <p:spPr>
          <a:xfrm>
            <a:off x="720532" y="2287902"/>
            <a:ext cx="10750933" cy="2677656"/>
          </a:xfrm>
          <a:prstGeom prst="rect">
            <a:avLst/>
          </a:prstGeom>
          <a:noFill/>
        </p:spPr>
        <p:txBody>
          <a:bodyPr wrap="square" rtlCol="0">
            <a:spAutoFit/>
          </a:bodyPr>
          <a:lstStyle/>
          <a:p>
            <a:r>
              <a:rPr lang="en-US" sz="7200" b="1" dirty="0" smtClean="0"/>
              <a:t>TRUE </a:t>
            </a:r>
          </a:p>
          <a:p>
            <a:endParaRPr lang="en-US" sz="2400" dirty="0" smtClean="0"/>
          </a:p>
          <a:p>
            <a:endParaRPr lang="en-US" sz="2400" dirty="0"/>
          </a:p>
          <a:p>
            <a:r>
              <a:rPr lang="en-US" sz="2400" dirty="0"/>
              <a:t>Double check to make sure you are answering the question/ all parts of the question.</a:t>
            </a:r>
            <a:endParaRPr lang="en-US" sz="2400" b="1" dirty="0" smtClean="0"/>
          </a:p>
        </p:txBody>
      </p:sp>
    </p:spTree>
    <p:extLst>
      <p:ext uri="{BB962C8B-B14F-4D97-AF65-F5344CB8AC3E}">
        <p14:creationId xmlns:p14="http://schemas.microsoft.com/office/powerpoint/2010/main" val="419635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You can receive full credit for a problem without showing work.  </a:t>
            </a:r>
            <a:endParaRPr lang="en-US" sz="3200" dirty="0"/>
          </a:p>
        </p:txBody>
      </p:sp>
      <p:sp>
        <p:nvSpPr>
          <p:cNvPr id="4" name="TextBox 3"/>
          <p:cNvSpPr txBox="1"/>
          <p:nvPr/>
        </p:nvSpPr>
        <p:spPr>
          <a:xfrm>
            <a:off x="720532" y="2287902"/>
            <a:ext cx="10750933" cy="2308324"/>
          </a:xfrm>
          <a:prstGeom prst="rect">
            <a:avLst/>
          </a:prstGeom>
          <a:noFill/>
        </p:spPr>
        <p:txBody>
          <a:bodyPr wrap="square" rtlCol="0">
            <a:spAutoFit/>
          </a:bodyPr>
          <a:lstStyle/>
          <a:p>
            <a:r>
              <a:rPr lang="en-US" sz="7200" b="1" dirty="0" smtClean="0"/>
              <a:t>FALSE </a:t>
            </a:r>
          </a:p>
          <a:p>
            <a:endParaRPr lang="en-US" sz="2400" dirty="0" smtClean="0"/>
          </a:p>
          <a:p>
            <a:endParaRPr lang="en-US" sz="2400" dirty="0"/>
          </a:p>
          <a:p>
            <a:r>
              <a:rPr lang="en-US" sz="2400" dirty="0"/>
              <a:t>You must show the process you used in order to receive full credit.</a:t>
            </a:r>
            <a:endParaRPr lang="en-US" sz="2400" b="1" dirty="0" smtClean="0"/>
          </a:p>
        </p:txBody>
      </p:sp>
    </p:spTree>
    <p:extLst>
      <p:ext uri="{BB962C8B-B14F-4D97-AF65-F5344CB8AC3E}">
        <p14:creationId xmlns:p14="http://schemas.microsoft.com/office/powerpoint/2010/main" val="141053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Each problem is worth multiple points, part for the answer – part for the process. </a:t>
            </a:r>
            <a:endParaRPr lang="en-US" sz="3200" dirty="0"/>
          </a:p>
        </p:txBody>
      </p:sp>
      <p:sp>
        <p:nvSpPr>
          <p:cNvPr id="4" name="TextBox 3"/>
          <p:cNvSpPr txBox="1"/>
          <p:nvPr/>
        </p:nvSpPr>
        <p:spPr>
          <a:xfrm>
            <a:off x="720532" y="2287902"/>
            <a:ext cx="10750933" cy="2308324"/>
          </a:xfrm>
          <a:prstGeom prst="rect">
            <a:avLst/>
          </a:prstGeom>
          <a:noFill/>
        </p:spPr>
        <p:txBody>
          <a:bodyPr wrap="square" rtlCol="0">
            <a:spAutoFit/>
          </a:bodyPr>
          <a:lstStyle/>
          <a:p>
            <a:r>
              <a:rPr lang="en-US" sz="7200" b="1" dirty="0" smtClean="0"/>
              <a:t>TRUE </a:t>
            </a:r>
          </a:p>
          <a:p>
            <a:endParaRPr lang="en-US" sz="2400" dirty="0" smtClean="0"/>
          </a:p>
          <a:p>
            <a:endParaRPr lang="en-US" sz="2400" dirty="0"/>
          </a:p>
          <a:p>
            <a:r>
              <a:rPr lang="en-US" sz="2400" dirty="0"/>
              <a:t>All questions are worth more than one point. </a:t>
            </a:r>
            <a:endParaRPr lang="en-US" sz="2400" b="1" dirty="0" smtClean="0"/>
          </a:p>
        </p:txBody>
      </p:sp>
    </p:spTree>
    <p:extLst>
      <p:ext uri="{BB962C8B-B14F-4D97-AF65-F5344CB8AC3E}">
        <p14:creationId xmlns:p14="http://schemas.microsoft.com/office/powerpoint/2010/main" val="52102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Prompts may be answered in less than 3 paragraphs.</a:t>
            </a:r>
            <a:endParaRPr lang="en-US" dirty="0"/>
          </a:p>
        </p:txBody>
      </p:sp>
      <p:sp>
        <p:nvSpPr>
          <p:cNvPr id="4" name="TextBox 3"/>
          <p:cNvSpPr txBox="1"/>
          <p:nvPr/>
        </p:nvSpPr>
        <p:spPr>
          <a:xfrm>
            <a:off x="631065" y="2215166"/>
            <a:ext cx="10750933" cy="3447098"/>
          </a:xfrm>
          <a:prstGeom prst="rect">
            <a:avLst/>
          </a:prstGeom>
          <a:noFill/>
        </p:spPr>
        <p:txBody>
          <a:bodyPr wrap="square" rtlCol="0">
            <a:spAutoFit/>
          </a:bodyPr>
          <a:lstStyle/>
          <a:p>
            <a:r>
              <a:rPr lang="en-US" sz="7200" b="1" dirty="0" smtClean="0"/>
              <a:t>F</a:t>
            </a:r>
            <a:r>
              <a:rPr lang="en-US" sz="7200" dirty="0" smtClean="0"/>
              <a:t>ALSE </a:t>
            </a:r>
            <a:r>
              <a:rPr lang="en-US" sz="7200" dirty="0"/>
              <a:t> </a:t>
            </a:r>
            <a:endParaRPr lang="en-US" sz="7200" dirty="0" smtClean="0"/>
          </a:p>
          <a:p>
            <a:endParaRPr lang="en-US" sz="7200" dirty="0" smtClean="0"/>
          </a:p>
          <a:p>
            <a:endParaRPr lang="en-US" dirty="0"/>
          </a:p>
          <a:p>
            <a:r>
              <a:rPr lang="en-US" sz="2800" dirty="0" smtClean="0"/>
              <a:t>You </a:t>
            </a:r>
            <a:r>
              <a:rPr lang="en-US" sz="2800" dirty="0"/>
              <a:t>MUST have a beginning, middle, and an end at the </a:t>
            </a:r>
            <a:r>
              <a:rPr lang="en-US" sz="2800" u="sng" dirty="0"/>
              <a:t>very least,</a:t>
            </a:r>
            <a:r>
              <a:rPr lang="en-US" sz="2800" dirty="0"/>
              <a:t> so less than 3 paragraphs would never work.</a:t>
            </a:r>
          </a:p>
        </p:txBody>
      </p:sp>
    </p:spTree>
    <p:extLst>
      <p:ext uri="{BB962C8B-B14F-4D97-AF65-F5344CB8AC3E}">
        <p14:creationId xmlns:p14="http://schemas.microsoft.com/office/powerpoint/2010/main" val="19995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You should show all steps, including mental math steps.  </a:t>
            </a:r>
            <a:endParaRPr lang="en-US" sz="3200" dirty="0"/>
          </a:p>
        </p:txBody>
      </p:sp>
      <p:sp>
        <p:nvSpPr>
          <p:cNvPr id="4" name="TextBox 3"/>
          <p:cNvSpPr txBox="1"/>
          <p:nvPr/>
        </p:nvSpPr>
        <p:spPr>
          <a:xfrm>
            <a:off x="720532" y="2287902"/>
            <a:ext cx="10750933" cy="2677656"/>
          </a:xfrm>
          <a:prstGeom prst="rect">
            <a:avLst/>
          </a:prstGeom>
          <a:noFill/>
        </p:spPr>
        <p:txBody>
          <a:bodyPr wrap="square" rtlCol="0">
            <a:spAutoFit/>
          </a:bodyPr>
          <a:lstStyle/>
          <a:p>
            <a:r>
              <a:rPr lang="en-US" sz="7200" b="1" dirty="0" smtClean="0"/>
              <a:t>TRUE </a:t>
            </a:r>
          </a:p>
          <a:p>
            <a:endParaRPr lang="en-US" sz="2400" dirty="0" smtClean="0"/>
          </a:p>
          <a:p>
            <a:endParaRPr lang="en-US" sz="2400" dirty="0"/>
          </a:p>
          <a:p>
            <a:r>
              <a:rPr lang="en-US" sz="2400" dirty="0"/>
              <a:t>All steps you took to solve the problem should be shown, including mental math.</a:t>
            </a:r>
            <a:endParaRPr lang="en-US" sz="2400" b="1" dirty="0" smtClean="0"/>
          </a:p>
        </p:txBody>
      </p:sp>
    </p:spTree>
    <p:extLst>
      <p:ext uri="{BB962C8B-B14F-4D97-AF65-F5344CB8AC3E}">
        <p14:creationId xmlns:p14="http://schemas.microsoft.com/office/powerpoint/2010/main" val="242970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You should answer all parts of the question, even if you are unsure.  </a:t>
            </a:r>
            <a:endParaRPr lang="en-US" sz="3200" dirty="0"/>
          </a:p>
        </p:txBody>
      </p:sp>
      <p:sp>
        <p:nvSpPr>
          <p:cNvPr id="4" name="TextBox 3"/>
          <p:cNvSpPr txBox="1"/>
          <p:nvPr/>
        </p:nvSpPr>
        <p:spPr>
          <a:xfrm>
            <a:off x="720532" y="2287902"/>
            <a:ext cx="10750933" cy="2677656"/>
          </a:xfrm>
          <a:prstGeom prst="rect">
            <a:avLst/>
          </a:prstGeom>
          <a:noFill/>
        </p:spPr>
        <p:txBody>
          <a:bodyPr wrap="square" rtlCol="0">
            <a:spAutoFit/>
          </a:bodyPr>
          <a:lstStyle/>
          <a:p>
            <a:r>
              <a:rPr lang="en-US" sz="7200" b="1" dirty="0" smtClean="0"/>
              <a:t>TRUE </a:t>
            </a:r>
          </a:p>
          <a:p>
            <a:endParaRPr lang="en-US" sz="2400" dirty="0" smtClean="0"/>
          </a:p>
          <a:p>
            <a:endParaRPr lang="en-US" sz="2400" dirty="0"/>
          </a:p>
          <a:p>
            <a:r>
              <a:rPr lang="en-US" sz="2400" dirty="0"/>
              <a:t>You can receive partial credit for work and you definitely cannot receive credit if you don’t try.</a:t>
            </a:r>
            <a:endParaRPr lang="en-US" sz="2400" b="1" dirty="0" smtClean="0"/>
          </a:p>
        </p:txBody>
      </p:sp>
    </p:spTree>
    <p:extLst>
      <p:ext uri="{BB962C8B-B14F-4D97-AF65-F5344CB8AC3E}">
        <p14:creationId xmlns:p14="http://schemas.microsoft.com/office/powerpoint/2010/main" val="406502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Phones and personal electronic devices MUST be placed in lockers.  </a:t>
            </a:r>
            <a:endParaRPr lang="en-US" sz="3200" dirty="0"/>
          </a:p>
        </p:txBody>
      </p:sp>
      <p:sp>
        <p:nvSpPr>
          <p:cNvPr id="4" name="TextBox 3"/>
          <p:cNvSpPr txBox="1"/>
          <p:nvPr/>
        </p:nvSpPr>
        <p:spPr>
          <a:xfrm>
            <a:off x="720532" y="2287902"/>
            <a:ext cx="10750933" cy="2677656"/>
          </a:xfrm>
          <a:prstGeom prst="rect">
            <a:avLst/>
          </a:prstGeom>
          <a:noFill/>
        </p:spPr>
        <p:txBody>
          <a:bodyPr wrap="square" rtlCol="0">
            <a:spAutoFit/>
          </a:bodyPr>
          <a:lstStyle/>
          <a:p>
            <a:r>
              <a:rPr lang="en-US" sz="7200" b="1" dirty="0" smtClean="0"/>
              <a:t>TRUE </a:t>
            </a:r>
          </a:p>
          <a:p>
            <a:endParaRPr lang="en-US" sz="2400" dirty="0" smtClean="0"/>
          </a:p>
          <a:p>
            <a:endParaRPr lang="en-US" sz="2400" dirty="0"/>
          </a:p>
          <a:p>
            <a:r>
              <a:rPr lang="en-US" sz="2400" dirty="0"/>
              <a:t>Phones and personal electronic devices cannot be in the testing environment.  </a:t>
            </a:r>
            <a:endParaRPr lang="en-US" sz="2400" b="1" dirty="0" smtClean="0"/>
          </a:p>
        </p:txBody>
      </p:sp>
    </p:spTree>
    <p:extLst>
      <p:ext uri="{BB962C8B-B14F-4D97-AF65-F5344CB8AC3E}">
        <p14:creationId xmlns:p14="http://schemas.microsoft.com/office/powerpoint/2010/main" val="234585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dirty="0"/>
          </a:p>
        </p:txBody>
      </p:sp>
      <p:sp>
        <p:nvSpPr>
          <p:cNvPr id="4" name="TextBox 3"/>
          <p:cNvSpPr txBox="1"/>
          <p:nvPr/>
        </p:nvSpPr>
        <p:spPr>
          <a:xfrm>
            <a:off x="720532" y="2287902"/>
            <a:ext cx="10750933" cy="3785652"/>
          </a:xfrm>
          <a:prstGeom prst="rect">
            <a:avLst/>
          </a:prstGeom>
          <a:noFill/>
        </p:spPr>
        <p:txBody>
          <a:bodyPr wrap="square" rtlCol="0">
            <a:spAutoFit/>
          </a:bodyPr>
          <a:lstStyle/>
          <a:p>
            <a:r>
              <a:rPr lang="en-US" sz="2400" b="1" dirty="0" smtClean="0"/>
              <a:t>To earn my effort ticket, I should get a good night sleep before each testing day, eat a healthy breakfast, bring #2 pencils and my scientific calculator (if I own one), have a positive attitude, follow all directions, exhibit 100% effort, check and show all work, and try to show growth – do better than last year.  </a:t>
            </a:r>
          </a:p>
          <a:p>
            <a:endParaRPr lang="en-US" sz="2400" b="1" dirty="0"/>
          </a:p>
          <a:p>
            <a:endParaRPr lang="en-US" sz="2400" b="1" dirty="0" smtClean="0"/>
          </a:p>
          <a:p>
            <a:r>
              <a:rPr lang="en-US" sz="7200" b="1" dirty="0" smtClean="0"/>
              <a:t>TRUE</a:t>
            </a:r>
          </a:p>
        </p:txBody>
      </p:sp>
    </p:spTree>
    <p:extLst>
      <p:ext uri="{BB962C8B-B14F-4D97-AF65-F5344CB8AC3E}">
        <p14:creationId xmlns:p14="http://schemas.microsoft.com/office/powerpoint/2010/main" val="423723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must skip lines between paragraphs.</a:t>
            </a:r>
            <a:endParaRPr lang="en-US" dirty="0"/>
          </a:p>
        </p:txBody>
      </p:sp>
      <p:sp>
        <p:nvSpPr>
          <p:cNvPr id="4" name="TextBox 3"/>
          <p:cNvSpPr txBox="1"/>
          <p:nvPr/>
        </p:nvSpPr>
        <p:spPr>
          <a:xfrm>
            <a:off x="631065" y="2215166"/>
            <a:ext cx="10750933" cy="3600986"/>
          </a:xfrm>
          <a:prstGeom prst="rect">
            <a:avLst/>
          </a:prstGeom>
          <a:noFill/>
        </p:spPr>
        <p:txBody>
          <a:bodyPr wrap="square" rtlCol="0">
            <a:spAutoFit/>
          </a:bodyPr>
          <a:lstStyle/>
          <a:p>
            <a:r>
              <a:rPr lang="en-US" sz="7200" b="1" dirty="0" smtClean="0"/>
              <a:t>TRUE</a:t>
            </a:r>
          </a:p>
          <a:p>
            <a:endParaRPr lang="en-US" sz="7200" b="1" dirty="0" smtClean="0"/>
          </a:p>
          <a:p>
            <a:r>
              <a:rPr lang="en-US" sz="2800" dirty="0" smtClean="0"/>
              <a:t>You </a:t>
            </a:r>
            <a:r>
              <a:rPr lang="en-US" sz="2800" dirty="0"/>
              <a:t>need to skip lines between paragraphs; this is helpful to the ISTEP+ grader, so that the grader can easily recognize that paragraphs actually exist.</a:t>
            </a:r>
          </a:p>
        </p:txBody>
      </p:sp>
    </p:spTree>
    <p:extLst>
      <p:ext uri="{BB962C8B-B14F-4D97-AF65-F5344CB8AC3E}">
        <p14:creationId xmlns:p14="http://schemas.microsoft.com/office/powerpoint/2010/main" val="155560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ISTEP graders grade every response the same even if some responses are only one page.</a:t>
            </a:r>
            <a:endParaRPr lang="en-US" sz="3200" dirty="0"/>
          </a:p>
        </p:txBody>
      </p:sp>
      <p:sp>
        <p:nvSpPr>
          <p:cNvPr id="4" name="TextBox 3"/>
          <p:cNvSpPr txBox="1"/>
          <p:nvPr/>
        </p:nvSpPr>
        <p:spPr>
          <a:xfrm>
            <a:off x="631065" y="2215166"/>
            <a:ext cx="10750933" cy="3046988"/>
          </a:xfrm>
          <a:prstGeom prst="rect">
            <a:avLst/>
          </a:prstGeom>
          <a:noFill/>
        </p:spPr>
        <p:txBody>
          <a:bodyPr wrap="square" rtlCol="0">
            <a:spAutoFit/>
          </a:bodyPr>
          <a:lstStyle/>
          <a:p>
            <a:r>
              <a:rPr lang="en-US" sz="7200" b="1" dirty="0" smtClean="0"/>
              <a:t>FALSE</a:t>
            </a:r>
          </a:p>
          <a:p>
            <a:endParaRPr lang="en-US" sz="7200" b="1" dirty="0" smtClean="0"/>
          </a:p>
          <a:p>
            <a:r>
              <a:rPr lang="en-US" sz="2400" dirty="0"/>
              <a:t>ISTEP graders want you to put effort into your work and that means a little bit of length in your essay is a good thing.</a:t>
            </a:r>
            <a:endParaRPr lang="en-US" sz="2400" b="1" dirty="0" smtClean="0"/>
          </a:p>
        </p:txBody>
      </p:sp>
    </p:spTree>
    <p:extLst>
      <p:ext uri="{BB962C8B-B14F-4D97-AF65-F5344CB8AC3E}">
        <p14:creationId xmlns:p14="http://schemas.microsoft.com/office/powerpoint/2010/main" val="298064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who have better handwriting usually receive a higher score.</a:t>
            </a:r>
            <a:endParaRPr lang="en-US" dirty="0"/>
          </a:p>
        </p:txBody>
      </p:sp>
      <p:sp>
        <p:nvSpPr>
          <p:cNvPr id="4" name="TextBox 3"/>
          <p:cNvSpPr txBox="1"/>
          <p:nvPr/>
        </p:nvSpPr>
        <p:spPr>
          <a:xfrm>
            <a:off x="631065" y="2215166"/>
            <a:ext cx="10750933" cy="3170099"/>
          </a:xfrm>
          <a:prstGeom prst="rect">
            <a:avLst/>
          </a:prstGeom>
          <a:noFill/>
        </p:spPr>
        <p:txBody>
          <a:bodyPr wrap="square" rtlCol="0">
            <a:spAutoFit/>
          </a:bodyPr>
          <a:lstStyle/>
          <a:p>
            <a:r>
              <a:rPr lang="en-US" sz="7200" b="1" dirty="0" smtClean="0"/>
              <a:t>TRUE</a:t>
            </a:r>
          </a:p>
          <a:p>
            <a:endParaRPr lang="en-US" sz="7200" b="1" dirty="0" smtClean="0"/>
          </a:p>
          <a:p>
            <a:r>
              <a:rPr lang="en-US" sz="2800" b="1" dirty="0" smtClean="0"/>
              <a:t>Fair or Unfair – You must be neat.  It does help improve the score.  </a:t>
            </a:r>
          </a:p>
        </p:txBody>
      </p:sp>
    </p:spTree>
    <p:extLst>
      <p:ext uri="{BB962C8B-B14F-4D97-AF65-F5344CB8AC3E}">
        <p14:creationId xmlns:p14="http://schemas.microsoft.com/office/powerpoint/2010/main" val="84765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waste of time to annotate the text.  </a:t>
            </a:r>
            <a:endParaRPr lang="en-US" dirty="0"/>
          </a:p>
        </p:txBody>
      </p:sp>
      <p:sp>
        <p:nvSpPr>
          <p:cNvPr id="4" name="TextBox 3"/>
          <p:cNvSpPr txBox="1"/>
          <p:nvPr/>
        </p:nvSpPr>
        <p:spPr>
          <a:xfrm>
            <a:off x="631065" y="2215166"/>
            <a:ext cx="10750933" cy="3785652"/>
          </a:xfrm>
          <a:prstGeom prst="rect">
            <a:avLst/>
          </a:prstGeom>
          <a:noFill/>
        </p:spPr>
        <p:txBody>
          <a:bodyPr wrap="square" rtlCol="0">
            <a:spAutoFit/>
          </a:bodyPr>
          <a:lstStyle/>
          <a:p>
            <a:r>
              <a:rPr lang="en-US" sz="7200" b="1" dirty="0" smtClean="0"/>
              <a:t>FALSE</a:t>
            </a:r>
          </a:p>
          <a:p>
            <a:endParaRPr lang="en-US" sz="2400" dirty="0" smtClean="0"/>
          </a:p>
          <a:p>
            <a:endParaRPr lang="en-US" sz="2400" dirty="0"/>
          </a:p>
          <a:p>
            <a:r>
              <a:rPr lang="en-US" sz="2400" dirty="0"/>
              <a:t> It is absolutely not a waste of time to annotate the text.  By annotating text, you are becoming a critical reader and this is important so that you are actively involved while reading.  This means that you are noting key ideas and having an ongoing conversation with yourself as you read and record your thoughts.</a:t>
            </a:r>
            <a:endParaRPr lang="en-US" sz="2400" b="1" dirty="0" smtClean="0"/>
          </a:p>
        </p:txBody>
      </p:sp>
    </p:spTree>
    <p:extLst>
      <p:ext uri="{BB962C8B-B14F-4D97-AF65-F5344CB8AC3E}">
        <p14:creationId xmlns:p14="http://schemas.microsoft.com/office/powerpoint/2010/main" val="271194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Pre-writing does not affect your score.  </a:t>
            </a:r>
            <a:endParaRPr lang="en-US" dirty="0"/>
          </a:p>
        </p:txBody>
      </p:sp>
      <p:sp>
        <p:nvSpPr>
          <p:cNvPr id="4" name="TextBox 3"/>
          <p:cNvSpPr txBox="1"/>
          <p:nvPr/>
        </p:nvSpPr>
        <p:spPr>
          <a:xfrm>
            <a:off x="631065" y="2215166"/>
            <a:ext cx="10750933" cy="3046988"/>
          </a:xfrm>
          <a:prstGeom prst="rect">
            <a:avLst/>
          </a:prstGeom>
          <a:noFill/>
        </p:spPr>
        <p:txBody>
          <a:bodyPr wrap="square" rtlCol="0">
            <a:spAutoFit/>
          </a:bodyPr>
          <a:lstStyle/>
          <a:p>
            <a:r>
              <a:rPr lang="en-US" sz="7200" b="1" dirty="0" smtClean="0"/>
              <a:t>FALSE</a:t>
            </a:r>
          </a:p>
          <a:p>
            <a:endParaRPr lang="en-US" sz="2400" dirty="0" smtClean="0"/>
          </a:p>
          <a:p>
            <a:endParaRPr lang="en-US" sz="2400" dirty="0"/>
          </a:p>
          <a:p>
            <a:r>
              <a:rPr lang="en-US" sz="2400" dirty="0"/>
              <a:t> ISTEP+ instructions indicate that pre-writing is not graded, but that </a:t>
            </a:r>
            <a:r>
              <a:rPr lang="en-US" sz="2400" u="sng" dirty="0"/>
              <a:t>does not</a:t>
            </a:r>
            <a:r>
              <a:rPr lang="en-US" sz="2400" dirty="0"/>
              <a:t> mean your pre-writing does not affect your score.  The better plan you have; the better score you will receive.</a:t>
            </a:r>
            <a:endParaRPr lang="en-US" sz="2400" b="1" dirty="0" smtClean="0"/>
          </a:p>
        </p:txBody>
      </p:sp>
    </p:spTree>
    <p:extLst>
      <p:ext uri="{BB962C8B-B14F-4D97-AF65-F5344CB8AC3E}">
        <p14:creationId xmlns:p14="http://schemas.microsoft.com/office/powerpoint/2010/main" val="180741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My planning should include my thesis statement and a topic for each body paragraph.  </a:t>
            </a:r>
            <a:endParaRPr lang="en-US" sz="3200" dirty="0"/>
          </a:p>
        </p:txBody>
      </p:sp>
      <p:sp>
        <p:nvSpPr>
          <p:cNvPr id="4" name="TextBox 3"/>
          <p:cNvSpPr txBox="1"/>
          <p:nvPr/>
        </p:nvSpPr>
        <p:spPr>
          <a:xfrm>
            <a:off x="631065" y="2215166"/>
            <a:ext cx="10750933" cy="3046988"/>
          </a:xfrm>
          <a:prstGeom prst="rect">
            <a:avLst/>
          </a:prstGeom>
          <a:noFill/>
        </p:spPr>
        <p:txBody>
          <a:bodyPr wrap="square" rtlCol="0">
            <a:spAutoFit/>
          </a:bodyPr>
          <a:lstStyle/>
          <a:p>
            <a:r>
              <a:rPr lang="en-US" sz="7200" b="1" dirty="0" smtClean="0"/>
              <a:t>TRUE</a:t>
            </a:r>
          </a:p>
          <a:p>
            <a:endParaRPr lang="en-US" sz="2400" dirty="0" smtClean="0"/>
          </a:p>
          <a:p>
            <a:endParaRPr lang="en-US" sz="2400" dirty="0"/>
          </a:p>
          <a:p>
            <a:r>
              <a:rPr lang="en-US" sz="2400" dirty="0" smtClean="0"/>
              <a:t>When </a:t>
            </a:r>
            <a:r>
              <a:rPr lang="en-US" sz="2400" dirty="0"/>
              <a:t>writing an informative essay or argumentative essay, you must include the thesis for your entire essay in your introduction and of course your assertion for each body paragraph.</a:t>
            </a:r>
            <a:endParaRPr lang="en-US" sz="2400" b="1" dirty="0" smtClean="0"/>
          </a:p>
        </p:txBody>
      </p:sp>
    </p:spTree>
    <p:extLst>
      <p:ext uri="{BB962C8B-B14F-4D97-AF65-F5344CB8AC3E}">
        <p14:creationId xmlns:p14="http://schemas.microsoft.com/office/powerpoint/2010/main" val="397836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One of the most important steps to be successful on a writing prompt is to carefully read the prompt.  </a:t>
            </a:r>
            <a:endParaRPr lang="en-US" sz="3200" dirty="0"/>
          </a:p>
        </p:txBody>
      </p:sp>
      <p:sp>
        <p:nvSpPr>
          <p:cNvPr id="4" name="TextBox 3"/>
          <p:cNvSpPr txBox="1"/>
          <p:nvPr/>
        </p:nvSpPr>
        <p:spPr>
          <a:xfrm>
            <a:off x="631065" y="2215166"/>
            <a:ext cx="10750933" cy="3046988"/>
          </a:xfrm>
          <a:prstGeom prst="rect">
            <a:avLst/>
          </a:prstGeom>
          <a:noFill/>
        </p:spPr>
        <p:txBody>
          <a:bodyPr wrap="square" rtlCol="0">
            <a:spAutoFit/>
          </a:bodyPr>
          <a:lstStyle/>
          <a:p>
            <a:r>
              <a:rPr lang="en-US" sz="7200" b="1" dirty="0" smtClean="0"/>
              <a:t>TRUE</a:t>
            </a:r>
          </a:p>
          <a:p>
            <a:endParaRPr lang="en-US" sz="2400" dirty="0" smtClean="0"/>
          </a:p>
          <a:p>
            <a:endParaRPr lang="en-US" sz="2400" dirty="0"/>
          </a:p>
          <a:p>
            <a:r>
              <a:rPr lang="en-US" sz="2400" u="sng" dirty="0" smtClean="0"/>
              <a:t>Read</a:t>
            </a:r>
            <a:r>
              <a:rPr lang="en-US" sz="2400" dirty="0" smtClean="0"/>
              <a:t> </a:t>
            </a:r>
            <a:r>
              <a:rPr lang="en-US" sz="2400" dirty="0"/>
              <a:t>the prompt, </a:t>
            </a:r>
            <a:r>
              <a:rPr lang="en-US" sz="2400" u="sng" dirty="0"/>
              <a:t>circle</a:t>
            </a:r>
            <a:r>
              <a:rPr lang="en-US" sz="2400" dirty="0"/>
              <a:t> the words that tell you the type of essay you will be writing, </a:t>
            </a:r>
            <a:r>
              <a:rPr lang="en-US" sz="2400" u="sng" dirty="0"/>
              <a:t>underline</a:t>
            </a:r>
            <a:r>
              <a:rPr lang="en-US" sz="2400" dirty="0"/>
              <a:t> the words that tell you exactly what you are writing about, and </a:t>
            </a:r>
            <a:r>
              <a:rPr lang="en-US" sz="2400" u="sng" dirty="0"/>
              <a:t>highlight </a:t>
            </a:r>
            <a:r>
              <a:rPr lang="en-US" sz="2400" dirty="0"/>
              <a:t>key vocabulary words from the prompt.</a:t>
            </a:r>
            <a:endParaRPr lang="en-US" sz="2400" b="1" dirty="0" smtClean="0"/>
          </a:p>
        </p:txBody>
      </p:sp>
    </p:spTree>
    <p:extLst>
      <p:ext uri="{BB962C8B-B14F-4D97-AF65-F5344CB8AC3E}">
        <p14:creationId xmlns:p14="http://schemas.microsoft.com/office/powerpoint/2010/main" val="301912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278</TotalTime>
  <Words>692</Words>
  <Application>Microsoft Office PowerPoint</Application>
  <PresentationFormat>Widescreen</PresentationFormat>
  <Paragraphs>107</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Century Gothic</vt:lpstr>
      <vt:lpstr>Wingdings 2</vt:lpstr>
      <vt:lpstr>Quotable</vt:lpstr>
      <vt:lpstr>TRUE/FALSE ISTEP ACTIVITY</vt:lpstr>
      <vt:lpstr>Writing Prompts may be answered in less than 3 paragraphs.</vt:lpstr>
      <vt:lpstr>You must skip lines between paragraphs.</vt:lpstr>
      <vt:lpstr>ISTEP graders grade every response the same even if some responses are only one page.</vt:lpstr>
      <vt:lpstr>Students who have better handwriting usually receive a higher score.</vt:lpstr>
      <vt:lpstr>It’s a waste of time to annotate the text.  </vt:lpstr>
      <vt:lpstr>Pre-writing does not affect your score.  </vt:lpstr>
      <vt:lpstr>My planning should include my thesis statement and a topic for each body paragraph.  </vt:lpstr>
      <vt:lpstr>One of the most important steps to be successful on a writing prompt is to carefully read the prompt.  </vt:lpstr>
      <vt:lpstr>Editing Marks are not allowed on ISTEP+.  </vt:lpstr>
      <vt:lpstr>Your test is graded by a computer.  </vt:lpstr>
      <vt:lpstr>Don’t worry about going back to the text for your evidence.  </vt:lpstr>
      <vt:lpstr>Your best writing will include an “explain” section that includes your good thinking. </vt:lpstr>
      <vt:lpstr>Proper nouns RULE; Nouns/pronouns DROOL.  </vt:lpstr>
      <vt:lpstr>During ISTEP, hearing your writing voice inside your head is frowned upon.  </vt:lpstr>
      <vt:lpstr>In a narrative essay, all details in your writing must be true.  </vt:lpstr>
      <vt:lpstr>Be clear and fully answer all parts of the question.  </vt:lpstr>
      <vt:lpstr>You can receive full credit for a problem without showing work.  </vt:lpstr>
      <vt:lpstr>Each problem is worth multiple points, part for the answer – part for the process. </vt:lpstr>
      <vt:lpstr>You should show all steps, including mental math steps.  </vt:lpstr>
      <vt:lpstr>You should answer all parts of the question, even if you are unsure.  </vt:lpstr>
      <vt:lpstr>Phones and personal electronic devices MUST be placed in lockers.  </vt:lpstr>
      <vt:lpstr>PowerPoint Presentation</vt:lpstr>
    </vt:vector>
  </TitlesOfParts>
  <Company>ORGANIZATION!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TRUE/FALSE ISTEP ACTIVITY</dc:title>
  <dc:creator>Staci Reichard</dc:creator>
  <cp:lastModifiedBy>Jennifer Torrance</cp:lastModifiedBy>
  <cp:revision>4</cp:revision>
  <dcterms:created xsi:type="dcterms:W3CDTF">2017-02-27T13:10:47Z</dcterms:created>
  <dcterms:modified xsi:type="dcterms:W3CDTF">2017-02-27T18:39:38Z</dcterms:modified>
</cp:coreProperties>
</file>