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59" r:id="rId6"/>
    <p:sldId id="260" r:id="rId7"/>
    <p:sldId id="271" r:id="rId8"/>
    <p:sldId id="261" r:id="rId9"/>
    <p:sldId id="262" r:id="rId10"/>
    <p:sldId id="263" r:id="rId11"/>
    <p:sldId id="264" r:id="rId12"/>
    <p:sldId id="265" r:id="rId13"/>
    <p:sldId id="266" r:id="rId14"/>
    <p:sldId id="268" r:id="rId15"/>
    <p:sldId id="269"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EA6436-918B-49DC-86BD-61898C198192}"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DBC1A-122D-478D-BD04-C8C3598F2657}" type="slidenum">
              <a:rPr lang="en-US" smtClean="0"/>
              <a:t>‹#›</a:t>
            </a:fld>
            <a:endParaRPr lang="en-US"/>
          </a:p>
        </p:txBody>
      </p:sp>
    </p:spTree>
    <p:extLst>
      <p:ext uri="{BB962C8B-B14F-4D97-AF65-F5344CB8AC3E}">
        <p14:creationId xmlns:p14="http://schemas.microsoft.com/office/powerpoint/2010/main" val="374723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EA6436-918B-49DC-86BD-61898C198192}"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DBC1A-122D-478D-BD04-C8C3598F2657}" type="slidenum">
              <a:rPr lang="en-US" smtClean="0"/>
              <a:t>‹#›</a:t>
            </a:fld>
            <a:endParaRPr lang="en-US"/>
          </a:p>
        </p:txBody>
      </p:sp>
    </p:spTree>
    <p:extLst>
      <p:ext uri="{BB962C8B-B14F-4D97-AF65-F5344CB8AC3E}">
        <p14:creationId xmlns:p14="http://schemas.microsoft.com/office/powerpoint/2010/main" val="59420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EA6436-918B-49DC-86BD-61898C198192}"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DBC1A-122D-478D-BD04-C8C3598F2657}" type="slidenum">
              <a:rPr lang="en-US" smtClean="0"/>
              <a:t>‹#›</a:t>
            </a:fld>
            <a:endParaRPr lang="en-US"/>
          </a:p>
        </p:txBody>
      </p:sp>
    </p:spTree>
    <p:extLst>
      <p:ext uri="{BB962C8B-B14F-4D97-AF65-F5344CB8AC3E}">
        <p14:creationId xmlns:p14="http://schemas.microsoft.com/office/powerpoint/2010/main" val="404356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EA6436-918B-49DC-86BD-61898C198192}"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DBC1A-122D-478D-BD04-C8C3598F2657}" type="slidenum">
              <a:rPr lang="en-US" smtClean="0"/>
              <a:t>‹#›</a:t>
            </a:fld>
            <a:endParaRPr lang="en-US"/>
          </a:p>
        </p:txBody>
      </p:sp>
    </p:spTree>
    <p:extLst>
      <p:ext uri="{BB962C8B-B14F-4D97-AF65-F5344CB8AC3E}">
        <p14:creationId xmlns:p14="http://schemas.microsoft.com/office/powerpoint/2010/main" val="3551139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EA6436-918B-49DC-86BD-61898C198192}"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DBC1A-122D-478D-BD04-C8C3598F2657}" type="slidenum">
              <a:rPr lang="en-US" smtClean="0"/>
              <a:t>‹#›</a:t>
            </a:fld>
            <a:endParaRPr lang="en-US"/>
          </a:p>
        </p:txBody>
      </p:sp>
    </p:spTree>
    <p:extLst>
      <p:ext uri="{BB962C8B-B14F-4D97-AF65-F5344CB8AC3E}">
        <p14:creationId xmlns:p14="http://schemas.microsoft.com/office/powerpoint/2010/main" val="1635229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EA6436-918B-49DC-86BD-61898C198192}"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DBC1A-122D-478D-BD04-C8C3598F2657}" type="slidenum">
              <a:rPr lang="en-US" smtClean="0"/>
              <a:t>‹#›</a:t>
            </a:fld>
            <a:endParaRPr lang="en-US"/>
          </a:p>
        </p:txBody>
      </p:sp>
    </p:spTree>
    <p:extLst>
      <p:ext uri="{BB962C8B-B14F-4D97-AF65-F5344CB8AC3E}">
        <p14:creationId xmlns:p14="http://schemas.microsoft.com/office/powerpoint/2010/main" val="136018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EA6436-918B-49DC-86BD-61898C198192}"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EDBC1A-122D-478D-BD04-C8C3598F2657}" type="slidenum">
              <a:rPr lang="en-US" smtClean="0"/>
              <a:t>‹#›</a:t>
            </a:fld>
            <a:endParaRPr lang="en-US"/>
          </a:p>
        </p:txBody>
      </p:sp>
    </p:spTree>
    <p:extLst>
      <p:ext uri="{BB962C8B-B14F-4D97-AF65-F5344CB8AC3E}">
        <p14:creationId xmlns:p14="http://schemas.microsoft.com/office/powerpoint/2010/main" val="421709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EA6436-918B-49DC-86BD-61898C198192}"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DBC1A-122D-478D-BD04-C8C3598F2657}" type="slidenum">
              <a:rPr lang="en-US" smtClean="0"/>
              <a:t>‹#›</a:t>
            </a:fld>
            <a:endParaRPr lang="en-US"/>
          </a:p>
        </p:txBody>
      </p:sp>
    </p:spTree>
    <p:extLst>
      <p:ext uri="{BB962C8B-B14F-4D97-AF65-F5344CB8AC3E}">
        <p14:creationId xmlns:p14="http://schemas.microsoft.com/office/powerpoint/2010/main" val="427081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A6436-918B-49DC-86BD-61898C198192}"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EDBC1A-122D-478D-BD04-C8C3598F2657}" type="slidenum">
              <a:rPr lang="en-US" smtClean="0"/>
              <a:t>‹#›</a:t>
            </a:fld>
            <a:endParaRPr lang="en-US"/>
          </a:p>
        </p:txBody>
      </p:sp>
    </p:spTree>
    <p:extLst>
      <p:ext uri="{BB962C8B-B14F-4D97-AF65-F5344CB8AC3E}">
        <p14:creationId xmlns:p14="http://schemas.microsoft.com/office/powerpoint/2010/main" val="1641727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A6436-918B-49DC-86BD-61898C198192}"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DBC1A-122D-478D-BD04-C8C3598F2657}" type="slidenum">
              <a:rPr lang="en-US" smtClean="0"/>
              <a:t>‹#›</a:t>
            </a:fld>
            <a:endParaRPr lang="en-US"/>
          </a:p>
        </p:txBody>
      </p:sp>
    </p:spTree>
    <p:extLst>
      <p:ext uri="{BB962C8B-B14F-4D97-AF65-F5344CB8AC3E}">
        <p14:creationId xmlns:p14="http://schemas.microsoft.com/office/powerpoint/2010/main" val="24328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A6436-918B-49DC-86BD-61898C198192}"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DBC1A-122D-478D-BD04-C8C3598F2657}" type="slidenum">
              <a:rPr lang="en-US" smtClean="0"/>
              <a:t>‹#›</a:t>
            </a:fld>
            <a:endParaRPr lang="en-US"/>
          </a:p>
        </p:txBody>
      </p:sp>
    </p:spTree>
    <p:extLst>
      <p:ext uri="{BB962C8B-B14F-4D97-AF65-F5344CB8AC3E}">
        <p14:creationId xmlns:p14="http://schemas.microsoft.com/office/powerpoint/2010/main" val="161093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A6436-918B-49DC-86BD-61898C198192}" type="datetimeFigureOut">
              <a:rPr lang="en-US" smtClean="0"/>
              <a:t>1/14/2015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DBC1A-122D-478D-BD04-C8C3598F2657}" type="slidenum">
              <a:rPr lang="en-US" smtClean="0"/>
              <a:t>‹#›</a:t>
            </a:fld>
            <a:endParaRPr lang="en-US"/>
          </a:p>
        </p:txBody>
      </p:sp>
    </p:spTree>
    <p:extLst>
      <p:ext uri="{BB962C8B-B14F-4D97-AF65-F5344CB8AC3E}">
        <p14:creationId xmlns:p14="http://schemas.microsoft.com/office/powerpoint/2010/main" val="286811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PxK8u58PqT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normAutofit/>
          </a:bodyPr>
          <a:lstStyle/>
          <a:p>
            <a:r>
              <a:rPr lang="en-US" sz="8000" b="1" dirty="0" smtClean="0"/>
              <a:t>The Murder of</a:t>
            </a:r>
            <a:endParaRPr lang="en-US" sz="8000" b="1" dirty="0"/>
          </a:p>
        </p:txBody>
      </p:sp>
      <p:sp>
        <p:nvSpPr>
          <p:cNvPr id="3" name="Subtitle 2"/>
          <p:cNvSpPr>
            <a:spLocks noGrp="1"/>
          </p:cNvSpPr>
          <p:nvPr>
            <p:ph type="subTitle" idx="1"/>
          </p:nvPr>
        </p:nvSpPr>
        <p:spPr>
          <a:xfrm>
            <a:off x="1295400" y="1676400"/>
            <a:ext cx="6400800" cy="1752600"/>
          </a:xfrm>
        </p:spPr>
        <p:txBody>
          <a:bodyPr/>
          <a:lstStyle/>
          <a:p>
            <a:r>
              <a:rPr lang="en-US" sz="8000" b="1" dirty="0">
                <a:solidFill>
                  <a:prstClr val="black"/>
                </a:solidFill>
                <a:ea typeface="+mj-ea"/>
                <a:cs typeface="+mj-cs"/>
              </a:rPr>
              <a:t>Emmitt </a:t>
            </a:r>
            <a:r>
              <a:rPr lang="en-US" sz="8000" b="1" dirty="0" smtClean="0">
                <a:solidFill>
                  <a:prstClr val="black"/>
                </a:solidFill>
                <a:ea typeface="+mj-ea"/>
                <a:cs typeface="+mj-cs"/>
              </a:rPr>
              <a:t>Till</a:t>
            </a:r>
          </a:p>
          <a:p>
            <a:endParaRPr lang="en-US" sz="1400" b="1" dirty="0" smtClean="0">
              <a:solidFill>
                <a:prstClr val="black"/>
              </a:solidFill>
              <a:ea typeface="+mj-ea"/>
              <a:cs typeface="+mj-cs"/>
            </a:endParaRPr>
          </a:p>
          <a:p>
            <a:endParaRPr lang="en-US" dirty="0"/>
          </a:p>
        </p:txBody>
      </p:sp>
      <p:pic>
        <p:nvPicPr>
          <p:cNvPr id="1026" name="Picture 2" descr="H:\emmitt till 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0861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296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914400"/>
            <a:ext cx="8229600" cy="5211763"/>
          </a:xfrm>
        </p:spPr>
        <p:txBody>
          <a:bodyPr>
            <a:normAutofit fontScale="92500"/>
          </a:bodyPr>
          <a:lstStyle/>
          <a:p>
            <a:r>
              <a:rPr lang="en-US" dirty="0" smtClean="0">
                <a:solidFill>
                  <a:srgbClr val="FF0000"/>
                </a:solidFill>
              </a:rPr>
              <a:t>While Emmitt was in Mississippi, he offended a white woman which angered two white men.  They kidnapped and eventually killed him.  </a:t>
            </a:r>
          </a:p>
          <a:p>
            <a:r>
              <a:rPr lang="en-US" dirty="0" smtClean="0">
                <a:solidFill>
                  <a:srgbClr val="FF0000"/>
                </a:solidFill>
              </a:rPr>
              <a:t>Till’s mother insisted on an open casket at her son’s funeral. </a:t>
            </a:r>
          </a:p>
          <a:p>
            <a:r>
              <a:rPr lang="en-US" dirty="0" smtClean="0">
                <a:solidFill>
                  <a:srgbClr val="FF0000"/>
                </a:solidFill>
              </a:rPr>
              <a:t>The two men were acquitted and found not guilty during their trial.</a:t>
            </a:r>
          </a:p>
          <a:p>
            <a:r>
              <a:rPr lang="en-US" dirty="0" smtClean="0">
                <a:solidFill>
                  <a:srgbClr val="FF0000"/>
                </a:solidFill>
              </a:rPr>
              <a:t>A short time later, they admitted their guilt and explained why they killed Till.  Despite this, there were no consequences for the murder.</a:t>
            </a:r>
            <a:endParaRPr lang="en-US" dirty="0">
              <a:solidFill>
                <a:srgbClr val="FF0000"/>
              </a:solidFill>
            </a:endParaRPr>
          </a:p>
        </p:txBody>
      </p:sp>
    </p:spTree>
    <p:extLst>
      <p:ext uri="{BB962C8B-B14F-4D97-AF65-F5344CB8AC3E}">
        <p14:creationId xmlns:p14="http://schemas.microsoft.com/office/powerpoint/2010/main" val="2672901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0000"/>
                </a:solidFill>
              </a:rPr>
              <a:t>Now watch the video excerpt on Emmitt Till from “Eyes on the Prize</a:t>
            </a:r>
            <a:r>
              <a:rPr lang="en-US" dirty="0" smtClean="0">
                <a:solidFill>
                  <a:srgbClr val="FF0000"/>
                </a:solidFill>
              </a:rPr>
              <a:t>.”</a:t>
            </a:r>
          </a:p>
          <a:p>
            <a:endParaRPr lang="en-US" dirty="0">
              <a:solidFill>
                <a:srgbClr val="FF0000"/>
              </a:solidFill>
            </a:endParaRPr>
          </a:p>
          <a:p>
            <a:pPr marL="0" indent="0">
              <a:buNone/>
            </a:pPr>
            <a:r>
              <a:rPr lang="en-US" smtClean="0">
                <a:solidFill>
                  <a:srgbClr val="FF0000"/>
                </a:solidFill>
                <a:hlinkClick r:id="rId2"/>
              </a:rPr>
              <a:t>https://www.youtube.com/watch?v=PxK8u58PqTE</a:t>
            </a:r>
            <a:endParaRPr lang="en-US" dirty="0">
              <a:solidFill>
                <a:srgbClr val="FF0000"/>
              </a:solidFill>
            </a:endParaRPr>
          </a:p>
        </p:txBody>
      </p:sp>
    </p:spTree>
    <p:extLst>
      <p:ext uri="{BB962C8B-B14F-4D97-AF65-F5344CB8AC3E}">
        <p14:creationId xmlns:p14="http://schemas.microsoft.com/office/powerpoint/2010/main" val="2363087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92D050"/>
                </a:solidFill>
              </a:rPr>
              <a:t>Discussion Questions</a:t>
            </a:r>
            <a:endParaRPr lang="en-US" b="1" dirty="0">
              <a:solidFill>
                <a:srgbClr val="92D050"/>
              </a:solidFill>
            </a:endParaRPr>
          </a:p>
        </p:txBody>
      </p:sp>
      <p:sp>
        <p:nvSpPr>
          <p:cNvPr id="3" name="Content Placeholder 2"/>
          <p:cNvSpPr>
            <a:spLocks noGrp="1"/>
          </p:cNvSpPr>
          <p:nvPr>
            <p:ph idx="1"/>
          </p:nvPr>
        </p:nvSpPr>
        <p:spPr/>
        <p:txBody>
          <a:bodyPr>
            <a:normAutofit fontScale="92500"/>
          </a:bodyPr>
          <a:lstStyle/>
          <a:p>
            <a:r>
              <a:rPr lang="en-US" dirty="0" smtClean="0">
                <a:solidFill>
                  <a:srgbClr val="92D050"/>
                </a:solidFill>
              </a:rPr>
              <a:t>Why do you think Till’s actions toward Carolyn Bryant sparked such violence?</a:t>
            </a:r>
          </a:p>
          <a:p>
            <a:r>
              <a:rPr lang="en-US" dirty="0" smtClean="0">
                <a:solidFill>
                  <a:srgbClr val="92D050"/>
                </a:solidFill>
              </a:rPr>
              <a:t>Curtis Jones was playing checkers with an older man who warned him that Bryant was likely to react violently to Till’s comments.  What did he know that Till did not?  How do people learn the rules and customs of a society?</a:t>
            </a:r>
          </a:p>
          <a:p>
            <a:r>
              <a:rPr lang="en-US" dirty="0" smtClean="0">
                <a:solidFill>
                  <a:srgbClr val="92D050"/>
                </a:solidFill>
              </a:rPr>
              <a:t>What is the role of intimidation, lynching and fear in a segregated society?</a:t>
            </a:r>
            <a:endParaRPr lang="en-US" dirty="0">
              <a:solidFill>
                <a:srgbClr val="92D050"/>
              </a:solidFill>
            </a:endParaRPr>
          </a:p>
        </p:txBody>
      </p:sp>
    </p:spTree>
    <p:extLst>
      <p:ext uri="{BB962C8B-B14F-4D97-AF65-F5344CB8AC3E}">
        <p14:creationId xmlns:p14="http://schemas.microsoft.com/office/powerpoint/2010/main" val="3906323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533400"/>
            <a:ext cx="8229600" cy="5592763"/>
          </a:xfrm>
        </p:spPr>
        <p:txBody>
          <a:bodyPr/>
          <a:lstStyle/>
          <a:p>
            <a:r>
              <a:rPr lang="en-US" dirty="0" smtClean="0">
                <a:solidFill>
                  <a:srgbClr val="92D050"/>
                </a:solidFill>
              </a:rPr>
              <a:t>Why do you think Emmitt’s mother decided to show the public her son’s mutilated body?</a:t>
            </a:r>
          </a:p>
          <a:p>
            <a:r>
              <a:rPr lang="en-US" dirty="0" smtClean="0">
                <a:solidFill>
                  <a:srgbClr val="92D050"/>
                </a:solidFill>
              </a:rPr>
              <a:t>Why do you think the mainstream press was reluctant to publish the photos?</a:t>
            </a:r>
            <a:endParaRPr lang="en-US" dirty="0">
              <a:solidFill>
                <a:srgbClr val="92D05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95600"/>
            <a:ext cx="5391150" cy="348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471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364163"/>
          </a:xfrm>
        </p:spPr>
        <p:txBody>
          <a:bodyPr/>
          <a:lstStyle/>
          <a:p>
            <a:r>
              <a:rPr lang="en-US" dirty="0" smtClean="0">
                <a:solidFill>
                  <a:srgbClr val="92D050"/>
                </a:solidFill>
              </a:rPr>
              <a:t>What role can the press play in exposing injustice?  </a:t>
            </a:r>
          </a:p>
          <a:p>
            <a:r>
              <a:rPr lang="en-US" dirty="0" smtClean="0">
                <a:solidFill>
                  <a:srgbClr val="92D050"/>
                </a:solidFill>
              </a:rPr>
              <a:t>Are there news stories that have led you to express outrage or influence you to take action?</a:t>
            </a:r>
          </a:p>
          <a:p>
            <a:endParaRPr lang="en-US" dirty="0">
              <a:solidFill>
                <a:srgbClr val="92D05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826164"/>
            <a:ext cx="4495800" cy="299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2531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FF0000"/>
                </a:solidFill>
              </a:rPr>
              <a:t>The Trial</a:t>
            </a:r>
            <a:endParaRPr lang="en-US" sz="6000"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Why were black Americans afraid to testify against whites in the South?  What does their fear reveal about justice in the South at that time?</a:t>
            </a:r>
          </a:p>
          <a:p>
            <a:r>
              <a:rPr lang="en-US" dirty="0" smtClean="0">
                <a:solidFill>
                  <a:srgbClr val="FF0000"/>
                </a:solidFill>
              </a:rPr>
              <a:t>What in your opinion compelled Emmitt’s uncle, who knew the dangers of speaking out, to step up and testify against the murderers?</a:t>
            </a:r>
          </a:p>
          <a:p>
            <a:r>
              <a:rPr lang="en-US" dirty="0" smtClean="0">
                <a:solidFill>
                  <a:srgbClr val="FF0000"/>
                </a:solidFill>
              </a:rPr>
              <a:t>How did his actions make him a symbol of the Civil Rights movement?</a:t>
            </a:r>
            <a:endParaRPr lang="en-US" dirty="0">
              <a:solidFill>
                <a:srgbClr val="FF0000"/>
              </a:solidFill>
            </a:endParaRPr>
          </a:p>
        </p:txBody>
      </p:sp>
    </p:spTree>
    <p:extLst>
      <p:ext uri="{BB962C8B-B14F-4D97-AF65-F5344CB8AC3E}">
        <p14:creationId xmlns:p14="http://schemas.microsoft.com/office/powerpoint/2010/main" val="2911736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96001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The Beginnings of the Civil Rights Movement in America</a:t>
            </a:r>
            <a:endParaRPr lang="en-US" b="1" dirty="0">
              <a:solidFill>
                <a:srgbClr val="0070C0"/>
              </a:solidFill>
            </a:endParaRPr>
          </a:p>
        </p:txBody>
      </p:sp>
      <p:sp>
        <p:nvSpPr>
          <p:cNvPr id="3" name="Content Placeholder 2"/>
          <p:cNvSpPr>
            <a:spLocks noGrp="1"/>
          </p:cNvSpPr>
          <p:nvPr>
            <p:ph idx="1"/>
          </p:nvPr>
        </p:nvSpPr>
        <p:spPr>
          <a:xfrm>
            <a:off x="457200" y="1295400"/>
            <a:ext cx="8229600" cy="5562600"/>
          </a:xfrm>
        </p:spPr>
        <p:txBody>
          <a:bodyPr>
            <a:noAutofit/>
          </a:bodyPr>
          <a:lstStyle/>
          <a:p>
            <a:pPr marL="0" indent="0">
              <a:buNone/>
            </a:pPr>
            <a:r>
              <a:rPr lang="en-US" sz="1800" b="1" dirty="0" smtClean="0">
                <a:solidFill>
                  <a:srgbClr val="0070C0"/>
                </a:solidFill>
              </a:rPr>
              <a:t>1954</a:t>
            </a:r>
          </a:p>
          <a:p>
            <a:r>
              <a:rPr lang="en-US" sz="1800" b="1" dirty="0" smtClean="0">
                <a:solidFill>
                  <a:srgbClr val="0070C0"/>
                </a:solidFill>
              </a:rPr>
              <a:t>May 17 </a:t>
            </a:r>
            <a:r>
              <a:rPr lang="en-US" sz="1800" dirty="0" smtClean="0">
                <a:solidFill>
                  <a:srgbClr val="0070C0"/>
                </a:solidFill>
              </a:rPr>
              <a:t>In Brown v. Board of Education, the Supreme Court declares that segregated schools  are</a:t>
            </a:r>
            <a:r>
              <a:rPr lang="en-US" sz="1800" dirty="0">
                <a:solidFill>
                  <a:srgbClr val="0070C0"/>
                </a:solidFill>
              </a:rPr>
              <a:t> </a:t>
            </a:r>
            <a:r>
              <a:rPr lang="en-US" sz="1800" dirty="0" smtClean="0">
                <a:solidFill>
                  <a:srgbClr val="0070C0"/>
                </a:solidFill>
              </a:rPr>
              <a:t>inherently unequal and thus unconstitutional</a:t>
            </a:r>
          </a:p>
          <a:p>
            <a:pPr marL="0" indent="0">
              <a:buNone/>
            </a:pPr>
            <a:r>
              <a:rPr lang="en-US" sz="1800" b="1" dirty="0" smtClean="0">
                <a:solidFill>
                  <a:srgbClr val="0070C0"/>
                </a:solidFill>
              </a:rPr>
              <a:t>1955</a:t>
            </a:r>
          </a:p>
          <a:p>
            <a:r>
              <a:rPr lang="en-US" sz="1800" b="1" dirty="0" smtClean="0">
                <a:solidFill>
                  <a:srgbClr val="0070C0"/>
                </a:solidFill>
              </a:rPr>
              <a:t>Aug. 28 </a:t>
            </a:r>
            <a:r>
              <a:rPr lang="en-US" sz="1800" dirty="0" smtClean="0">
                <a:solidFill>
                  <a:srgbClr val="0070C0"/>
                </a:solidFill>
              </a:rPr>
              <a:t>Emmett Till, a black boy from Chicago visiting his uncle Moses Wright in Mississippi, is murdered for inappropriately addressing a white woman</a:t>
            </a:r>
          </a:p>
          <a:p>
            <a:r>
              <a:rPr lang="en-US" sz="1800" b="1" dirty="0" smtClean="0">
                <a:solidFill>
                  <a:srgbClr val="0070C0"/>
                </a:solidFill>
              </a:rPr>
              <a:t>Sep. 23 </a:t>
            </a:r>
            <a:r>
              <a:rPr lang="en-US" sz="1800" dirty="0" smtClean="0">
                <a:solidFill>
                  <a:srgbClr val="0070C0"/>
                </a:solidFill>
              </a:rPr>
              <a:t>Two white men are tried in the murder of  Emmett Till but are quickly acquitted</a:t>
            </a:r>
          </a:p>
          <a:p>
            <a:r>
              <a:rPr lang="en-US" sz="1800" b="1" dirty="0" smtClean="0">
                <a:solidFill>
                  <a:srgbClr val="0070C0"/>
                </a:solidFill>
              </a:rPr>
              <a:t>Dec. 1 </a:t>
            </a:r>
            <a:r>
              <a:rPr lang="en-US" sz="1800" dirty="0" smtClean="0">
                <a:solidFill>
                  <a:srgbClr val="0070C0"/>
                </a:solidFill>
              </a:rPr>
              <a:t>Rosa Parks is arrested in Montgomery, Alabama for refusing to relinquish her seat in the front of the bus to a white person</a:t>
            </a:r>
          </a:p>
          <a:p>
            <a:r>
              <a:rPr lang="en-US" sz="1800" b="1" dirty="0" smtClean="0">
                <a:solidFill>
                  <a:srgbClr val="0070C0"/>
                </a:solidFill>
              </a:rPr>
              <a:t>Dec. 5 </a:t>
            </a:r>
            <a:r>
              <a:rPr lang="en-US" sz="1800" dirty="0" smtClean="0">
                <a:solidFill>
                  <a:srgbClr val="0070C0"/>
                </a:solidFill>
              </a:rPr>
              <a:t>King leads the blacks of Montgomery in a rally to boycott city buses. In response to the blacks’ bus boycott, many whites join White Citizens’ Councils to uphold segregation and white control of the region</a:t>
            </a:r>
          </a:p>
          <a:p>
            <a:pPr marL="0" indent="0">
              <a:buNone/>
            </a:pPr>
            <a:r>
              <a:rPr lang="en-US" sz="1800" b="1" dirty="0" smtClean="0">
                <a:solidFill>
                  <a:srgbClr val="0070C0"/>
                </a:solidFill>
              </a:rPr>
              <a:t>1956</a:t>
            </a:r>
          </a:p>
          <a:p>
            <a:r>
              <a:rPr lang="en-US" sz="1800" b="1" dirty="0" smtClean="0">
                <a:solidFill>
                  <a:srgbClr val="0070C0"/>
                </a:solidFill>
              </a:rPr>
              <a:t>Nov. 13 </a:t>
            </a:r>
            <a:r>
              <a:rPr lang="en-US" sz="1800" dirty="0" smtClean="0">
                <a:solidFill>
                  <a:srgbClr val="0070C0"/>
                </a:solidFill>
              </a:rPr>
              <a:t>The Supreme Court rules that segregation on buses in Montgomery is against the law</a:t>
            </a:r>
          </a:p>
          <a:p>
            <a:r>
              <a:rPr lang="en-US" sz="1800" b="1" dirty="0" smtClean="0">
                <a:solidFill>
                  <a:srgbClr val="0070C0"/>
                </a:solidFill>
              </a:rPr>
              <a:t>Dec. 21 </a:t>
            </a:r>
            <a:r>
              <a:rPr lang="en-US" sz="1800" dirty="0" smtClean="0">
                <a:solidFill>
                  <a:srgbClr val="0070C0"/>
                </a:solidFill>
              </a:rPr>
              <a:t>The Supreme Court rules that segregation on Montgomery buses is illegal and the boycott ends</a:t>
            </a:r>
            <a:endParaRPr lang="en-US" sz="1800" dirty="0">
              <a:solidFill>
                <a:srgbClr val="0070C0"/>
              </a:solidFill>
            </a:endParaRPr>
          </a:p>
        </p:txBody>
      </p:sp>
    </p:spTree>
    <p:extLst>
      <p:ext uri="{BB962C8B-B14F-4D97-AF65-F5344CB8AC3E}">
        <p14:creationId xmlns:p14="http://schemas.microsoft.com/office/powerpoint/2010/main" val="2200396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Life in Mississippi for Blacks</a:t>
            </a:r>
            <a:endParaRPr lang="en-US" dirty="0">
              <a:solidFill>
                <a:srgbClr val="FF0000"/>
              </a:solidFill>
            </a:endParaRPr>
          </a:p>
        </p:txBody>
      </p:sp>
      <p:pic>
        <p:nvPicPr>
          <p:cNvPr id="4" name="Content Placeholder 3" descr="http://www.pbs.org/wgbh/amex/till/sfeature/images/sf_seg_pop_ms01_tquote2.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5410199" cy="4572000"/>
          </a:xfrm>
          <a:prstGeom prst="rect">
            <a:avLst/>
          </a:prstGeom>
          <a:noFill/>
          <a:ln>
            <a:noFill/>
          </a:ln>
        </p:spPr>
      </p:pic>
    </p:spTree>
    <p:extLst>
      <p:ext uri="{BB962C8B-B14F-4D97-AF65-F5344CB8AC3E}">
        <p14:creationId xmlns:p14="http://schemas.microsoft.com/office/powerpoint/2010/main" val="3191337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pbs.org/wgbh/amex/till/sfeature/images/sf_seg_pop_ms01_tquote1.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4953000" cy="4419600"/>
          </a:xfrm>
          <a:prstGeom prst="rect">
            <a:avLst/>
          </a:prstGeom>
          <a:noFill/>
          <a:ln>
            <a:noFill/>
          </a:ln>
        </p:spPr>
      </p:pic>
      <p:pic>
        <p:nvPicPr>
          <p:cNvPr id="5" name="Picture 4" descr="http://www.pbs.org/wgbh/amex/till/sfeature/images/sf_seg_pop_ms03_tquote1.gif"/>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52600"/>
            <a:ext cx="3581400" cy="4419600"/>
          </a:xfrm>
          <a:prstGeom prst="rect">
            <a:avLst/>
          </a:prstGeom>
          <a:noFill/>
          <a:ln>
            <a:noFill/>
          </a:ln>
        </p:spPr>
      </p:pic>
    </p:spTree>
    <p:extLst>
      <p:ext uri="{BB962C8B-B14F-4D97-AF65-F5344CB8AC3E}">
        <p14:creationId xmlns:p14="http://schemas.microsoft.com/office/powerpoint/2010/main" val="1020103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pbs.org/wgbh/amex/till/sfeature/images/sf_seg_pop_ms03_tquote2.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914400"/>
            <a:ext cx="4876799" cy="5181600"/>
          </a:xfrm>
          <a:prstGeom prst="rect">
            <a:avLst/>
          </a:prstGeom>
          <a:noFill/>
          <a:ln>
            <a:noFill/>
          </a:ln>
        </p:spPr>
      </p:pic>
    </p:spTree>
    <p:extLst>
      <p:ext uri="{BB962C8B-B14F-4D97-AF65-F5344CB8AC3E}">
        <p14:creationId xmlns:p14="http://schemas.microsoft.com/office/powerpoint/2010/main" val="2493395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0070C0"/>
                </a:solidFill>
              </a:rPr>
              <a:t>Lynchings</a:t>
            </a:r>
            <a:endParaRPr lang="en-US" sz="6600" b="1" dirty="0">
              <a:solidFill>
                <a:srgbClr val="0070C0"/>
              </a:solidFill>
            </a:endParaRPr>
          </a:p>
        </p:txBody>
      </p:sp>
      <p:sp>
        <p:nvSpPr>
          <p:cNvPr id="3" name="Content Placeholder 2"/>
          <p:cNvSpPr>
            <a:spLocks noGrp="1"/>
          </p:cNvSpPr>
          <p:nvPr>
            <p:ph idx="1"/>
          </p:nvPr>
        </p:nvSpPr>
        <p:spPr/>
        <p:txBody>
          <a:bodyPr>
            <a:normAutofit fontScale="77500" lnSpcReduction="20000"/>
          </a:bodyPr>
          <a:lstStyle/>
          <a:p>
            <a:r>
              <a:rPr lang="en-US" sz="4000" dirty="0" smtClean="0">
                <a:solidFill>
                  <a:srgbClr val="0070C0"/>
                </a:solidFill>
              </a:rPr>
              <a:t>An act of terror meant to spread fear among blacks with the purpose of maintaining white supremacy</a:t>
            </a:r>
          </a:p>
          <a:p>
            <a:r>
              <a:rPr lang="en-US" sz="4000" dirty="0">
                <a:solidFill>
                  <a:srgbClr val="0070C0"/>
                </a:solidFill>
              </a:rPr>
              <a:t>Lynchings were frequently committed with the most flagrant public display. Like executions by guillotine in medieval times, lynchings were often advertised in newspapers and drew large crowds of white families. They were a kind of vigilantism where Southern white men saw themselves as protectors of their way of life and their white women. </a:t>
            </a:r>
          </a:p>
        </p:txBody>
      </p:sp>
    </p:spTree>
    <p:extLst>
      <p:ext uri="{BB962C8B-B14F-4D97-AF65-F5344CB8AC3E}">
        <p14:creationId xmlns:p14="http://schemas.microsoft.com/office/powerpoint/2010/main" val="4040399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1" y="228600"/>
            <a:ext cx="5029200" cy="4134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09800"/>
            <a:ext cx="2987303"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559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440363"/>
          </a:xfrm>
        </p:spPr>
        <p:txBody>
          <a:bodyPr>
            <a:normAutofit lnSpcReduction="10000"/>
          </a:bodyPr>
          <a:lstStyle/>
          <a:p>
            <a:r>
              <a:rPr lang="en-US" dirty="0">
                <a:solidFill>
                  <a:srgbClr val="0070C0"/>
                </a:solidFill>
              </a:rPr>
              <a:t>Most infractions were for petty crimes, like theft, but the biggest one of all was looking at or associating with white women. </a:t>
            </a:r>
            <a:r>
              <a:rPr lang="en-US" dirty="0" smtClean="0">
                <a:solidFill>
                  <a:srgbClr val="0070C0"/>
                </a:solidFill>
              </a:rPr>
              <a:t>Also, many </a:t>
            </a:r>
            <a:r>
              <a:rPr lang="en-US" dirty="0">
                <a:solidFill>
                  <a:srgbClr val="0070C0"/>
                </a:solidFill>
              </a:rPr>
              <a:t>victims were black businessmen or black men who refused to back down from a fight. </a:t>
            </a:r>
            <a:endParaRPr lang="en-US" dirty="0" smtClean="0">
              <a:solidFill>
                <a:srgbClr val="0070C0"/>
              </a:solidFill>
            </a:endParaRPr>
          </a:p>
          <a:p>
            <a:pPr marL="0" indent="0">
              <a:buNone/>
            </a:pPr>
            <a:endParaRPr lang="en-US" dirty="0" smtClean="0">
              <a:solidFill>
                <a:srgbClr val="0070C0"/>
              </a:solidFill>
            </a:endParaRPr>
          </a:p>
          <a:p>
            <a:r>
              <a:rPr lang="en-US" dirty="0" smtClean="0">
                <a:solidFill>
                  <a:srgbClr val="0070C0"/>
                </a:solidFill>
              </a:rPr>
              <a:t>From the 1800’s until the 1950’s, there were nearly 5000 lynchings in the US.  Today we will be looking at one specific example of a lynching that set off a national reaction and helped start the civil rights movement.</a:t>
            </a:r>
            <a:endParaRPr lang="en-US" dirty="0">
              <a:solidFill>
                <a:srgbClr val="0070C0"/>
              </a:solidFill>
            </a:endParaRPr>
          </a:p>
        </p:txBody>
      </p:sp>
    </p:spTree>
    <p:extLst>
      <p:ext uri="{BB962C8B-B14F-4D97-AF65-F5344CB8AC3E}">
        <p14:creationId xmlns:p14="http://schemas.microsoft.com/office/powerpoint/2010/main" val="4074519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0000"/>
                </a:solidFill>
              </a:rPr>
              <a:t>Background</a:t>
            </a:r>
            <a:endParaRPr lang="en-US" sz="6000" dirty="0">
              <a:solidFill>
                <a:srgbClr val="FF0000"/>
              </a:solidFill>
            </a:endParaRPr>
          </a:p>
        </p:txBody>
      </p:sp>
      <p:sp>
        <p:nvSpPr>
          <p:cNvPr id="3" name="Content Placeholder 2"/>
          <p:cNvSpPr>
            <a:spLocks noGrp="1"/>
          </p:cNvSpPr>
          <p:nvPr>
            <p:ph idx="1"/>
          </p:nvPr>
        </p:nvSpPr>
        <p:spPr>
          <a:xfrm>
            <a:off x="457200" y="1219200"/>
            <a:ext cx="8229600" cy="4906963"/>
          </a:xfrm>
        </p:spPr>
        <p:txBody>
          <a:bodyPr/>
          <a:lstStyle/>
          <a:p>
            <a:r>
              <a:rPr lang="en-US" dirty="0" smtClean="0"/>
              <a:t>Emmitt Till was a 14 year old boy from Chicago who went to visit his aunt and uncle in Mississippi in 1955.  When he arrived, racial tensions were reaching a boiling point.  Till, who grew up in the North, did not understand the strictness of racial “rules” nor did he recognize the risks involved in violating them.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983" y="4648200"/>
            <a:ext cx="201827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148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715</Words>
  <Application>Microsoft Office PowerPoint</Application>
  <PresentationFormat>On-screen Show (4:3)</PresentationFormat>
  <Paragraphs>41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Murder of</vt:lpstr>
      <vt:lpstr>The Beginnings of the Civil Rights Movement in America</vt:lpstr>
      <vt:lpstr>Life in Mississippi for Blacks</vt:lpstr>
      <vt:lpstr>PowerPoint Presentation</vt:lpstr>
      <vt:lpstr>PowerPoint Presentation</vt:lpstr>
      <vt:lpstr>Lynchings</vt:lpstr>
      <vt:lpstr>PowerPoint Presentation</vt:lpstr>
      <vt:lpstr>PowerPoint Presentation</vt:lpstr>
      <vt:lpstr>Background</vt:lpstr>
      <vt:lpstr>PowerPoint Presentation</vt:lpstr>
      <vt:lpstr>PowerPoint Presentation</vt:lpstr>
      <vt:lpstr>Discussion Questions</vt:lpstr>
      <vt:lpstr>PowerPoint Presentation</vt:lpstr>
      <vt:lpstr>PowerPoint Presentation</vt:lpstr>
      <vt:lpstr>The Trial</vt:lpstr>
      <vt:lpstr>PowerPoint Presentation</vt:lpstr>
    </vt:vector>
  </TitlesOfParts>
  <Company>Clark-Pleasant Community School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Murder of</dc:title>
  <dc:creator>CPCSC</dc:creator>
  <cp:lastModifiedBy>CPCSC</cp:lastModifiedBy>
  <cp:revision>8</cp:revision>
  <dcterms:created xsi:type="dcterms:W3CDTF">2015-01-13T20:14:19Z</dcterms:created>
  <dcterms:modified xsi:type="dcterms:W3CDTF">2015-01-14T12:51:08Z</dcterms:modified>
</cp:coreProperties>
</file>